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90" r:id="rId3"/>
    <p:sldId id="398" r:id="rId4"/>
    <p:sldId id="399" r:id="rId5"/>
    <p:sldId id="400" r:id="rId6"/>
    <p:sldId id="258" r:id="rId7"/>
    <p:sldId id="257" r:id="rId8"/>
    <p:sldId id="263" r:id="rId9"/>
    <p:sldId id="264" r:id="rId10"/>
    <p:sldId id="330" r:id="rId11"/>
    <p:sldId id="395" r:id="rId12"/>
    <p:sldId id="373" r:id="rId13"/>
    <p:sldId id="374" r:id="rId14"/>
    <p:sldId id="376" r:id="rId15"/>
    <p:sldId id="396" r:id="rId16"/>
    <p:sldId id="371" r:id="rId17"/>
    <p:sldId id="372" r:id="rId18"/>
    <p:sldId id="397" r:id="rId19"/>
    <p:sldId id="326" r:id="rId20"/>
    <p:sldId id="394" r:id="rId21"/>
    <p:sldId id="327" r:id="rId22"/>
    <p:sldId id="261" r:id="rId23"/>
    <p:sldId id="329" r:id="rId24"/>
    <p:sldId id="259" r:id="rId25"/>
  </p:sldIdLst>
  <p:sldSz cx="12192000" cy="6858000"/>
  <p:notesSz cx="6858000" cy="9144000"/>
  <p:embeddedFontLst>
    <p:embeddedFont>
      <p:font typeface="Helvetica" pitchFamily="2" charset="0"/>
      <p:regular r:id="rId27"/>
      <p:bold r:id="rId28"/>
      <p:italic r:id="rId29"/>
      <p:boldItalic r:id="rId30"/>
    </p:embeddedFont>
    <p:embeddedFont>
      <p:font typeface="JetBrains Mono" panose="02000009000000000000" pitchFamily="49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8" roundtripDataSignature="AMtx7mh2+CB7AwAKHevBYi6hg66TyKQM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927B"/>
    <a:srgbClr val="16B6C6"/>
    <a:srgbClr val="FF66FF"/>
    <a:srgbClr val="8FC5E9"/>
    <a:srgbClr val="AFD5EF"/>
    <a:srgbClr val="FF8BFF"/>
    <a:srgbClr val="8FE2FF"/>
    <a:srgbClr val="CC00CC"/>
    <a:srgbClr val="1B5E8B"/>
    <a:srgbClr val="C5E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89" autoAdjust="0"/>
    <p:restoredTop sz="0" autoAdjust="0"/>
  </p:normalViewPr>
  <p:slideViewPr>
    <p:cSldViewPr snapToGrid="0">
      <p:cViewPr varScale="1">
        <p:scale>
          <a:sx n="111" d="100"/>
          <a:sy n="111" d="100"/>
        </p:scale>
        <p:origin x="4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819eedc26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7819eedc26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Respuestas: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Comentario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Operador relacional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Operador lógico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Operador aritmético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Función matemática</a:t>
            </a:r>
            <a:endParaRPr dirty="0"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None/>
            </a:pPr>
            <a:r>
              <a:rPr lang="es-ES" dirty="0"/>
              <a:t>Respuestas que deben buscarse:</a:t>
            </a:r>
          </a:p>
          <a:p>
            <a:pPr marL="228600" indent="0">
              <a:buNone/>
            </a:pPr>
            <a:endParaRPr lang="es-ES" dirty="0"/>
          </a:p>
          <a:p>
            <a:pPr>
              <a:buAutoNum type="arabicPeriod"/>
            </a:pPr>
            <a:r>
              <a:rPr lang="es-ES" dirty="0"/>
              <a:t>Elaborar un plan de solución.</a:t>
            </a:r>
          </a:p>
          <a:p>
            <a:pPr>
              <a:buAutoNum type="arabicPeriod"/>
            </a:pPr>
            <a:r>
              <a:rPr lang="es-ES" dirty="0"/>
              <a:t>En una secuencia de instrucciones o algoritmo.</a:t>
            </a:r>
          </a:p>
          <a:p>
            <a:pPr>
              <a:buAutoNum type="arabicPeriod"/>
            </a:pPr>
            <a:r>
              <a:rPr lang="es-ES" dirty="0"/>
              <a:t>Solucionar el problema.</a:t>
            </a:r>
          </a:p>
          <a:p>
            <a:pPr>
              <a:buAutoNum type="arabicPeriod"/>
            </a:pPr>
            <a:r>
              <a:rPr lang="es-ES" dirty="0"/>
              <a:t>Java</a:t>
            </a:r>
          </a:p>
          <a:p>
            <a:pPr marL="228600" indent="0">
              <a:buNone/>
            </a:pPr>
            <a:endParaRPr lang="en-US" dirty="0"/>
          </a:p>
          <a:p>
            <a:pPr marL="228600" indent="0">
              <a:buNone/>
            </a:pPr>
            <a:r>
              <a:rPr lang="en-US" dirty="0" err="1"/>
              <a:t>Utilidad</a:t>
            </a:r>
            <a:r>
              <a:rPr lang="en-US" dirty="0"/>
              <a:t>: </a:t>
            </a:r>
            <a:r>
              <a:rPr lang="en-US" dirty="0" err="1"/>
              <a:t>Programar</a:t>
            </a:r>
            <a:r>
              <a:rPr lang="en-US" dirty="0"/>
              <a:t> </a:t>
            </a:r>
            <a:r>
              <a:rPr lang="en-US" dirty="0" err="1"/>
              <a:t>instrucciones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lenguaje</a:t>
            </a:r>
            <a:r>
              <a:rPr lang="en-US" dirty="0"/>
              <a:t> Java para resolver un </a:t>
            </a:r>
            <a:r>
              <a:rPr lang="en-US" dirty="0" err="1"/>
              <a:t>problema</a:t>
            </a:r>
            <a:r>
              <a:rPr lang="en-US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6568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9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14;p7"/>
          <p:cNvSpPr txBox="1">
            <a:spLocks noGrp="1"/>
          </p:cNvSpPr>
          <p:nvPr>
            <p:ph type="subTitle" idx="1"/>
          </p:nvPr>
        </p:nvSpPr>
        <p:spPr>
          <a:xfrm>
            <a:off x="1524000" y="3178688"/>
            <a:ext cx="9144000" cy="50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F22F04-4BC9-41E2-B353-830397417302}"/>
              </a:ext>
            </a:extLst>
          </p:cNvPr>
          <p:cNvSpPr/>
          <p:nvPr userDrawn="1"/>
        </p:nvSpPr>
        <p:spPr>
          <a:xfrm>
            <a:off x="4058520" y="5231177"/>
            <a:ext cx="4063504" cy="936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4E2C1613-F647-4454-932D-F9B6B9380A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55" y="5135036"/>
            <a:ext cx="4173573" cy="10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ido con título">
  <p:cSld name="3_Contenido con títul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ido con título">
  <p:cSld name="4_Contenido con títul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ido con título">
  <p:cSld name="5_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ido con título">
  <p:cSld name="6_Contenido con títul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ido con título">
  <p:cSld name="7_Contenido con títul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ido con título">
  <p:cSld name="8_Contenido con títul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ido con título">
  <p:cSld name="9_Contenido con título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ido con título">
  <p:cSld name="10_Contenido con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9555-3685-4E25-8B53-D766AA066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745"/>
            <a:ext cx="10515600" cy="785528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D3052C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8F942-990C-4C84-A1C3-F5F0BCBF93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‹#›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8538E7-9E81-474C-AD3B-32C2198C15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10515600" cy="4373562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Helvetica" pitchFamily="2" charset="0"/>
              </a:defRPr>
            </a:lvl1pPr>
            <a:lvl2pPr>
              <a:lnSpc>
                <a:spcPct val="100000"/>
              </a:lnSpc>
              <a:defRPr>
                <a:latin typeface="Helvetica" pitchFamily="2" charset="0"/>
              </a:defRPr>
            </a:lvl2pPr>
            <a:lvl3pPr>
              <a:lnSpc>
                <a:spcPct val="100000"/>
              </a:lnSpc>
              <a:defRPr>
                <a:latin typeface="Helvetica" pitchFamily="2" charset="0"/>
              </a:defRPr>
            </a:lvl3pPr>
            <a:lvl4pPr>
              <a:lnSpc>
                <a:spcPct val="100000"/>
              </a:lnSpc>
              <a:defRPr>
                <a:latin typeface="Helvetica" pitchFamily="2" charset="0"/>
              </a:defRPr>
            </a:lvl4pPr>
            <a:lvl5pPr>
              <a:lnSpc>
                <a:spcPct val="100000"/>
              </a:lnSpc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322DE48A-2D4F-4873-8D66-AF7F3593CA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28" y="136525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3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preserve="1" userDrawn="1">
  <p:cSld name="2_Solo el título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240F2624-FBFA-46AE-9892-D42C673614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41009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35F4D67-4966-C21F-A09E-7658BEBF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217"/>
            <a:ext cx="10515600" cy="4959927"/>
          </a:xfrm>
        </p:spPr>
        <p:txBody>
          <a:bodyPr/>
          <a:lstStyle>
            <a:lvl1pPr algn="ctr">
              <a:defRPr b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67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22FCA6-0FCB-4C91-BEC5-A93A5D856507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9"/>
          <p:cNvSpPr txBox="1"/>
          <p:nvPr/>
        </p:nvSpPr>
        <p:spPr>
          <a:xfrm>
            <a:off x="831850" y="6457444"/>
            <a:ext cx="10515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Datos/Observaciones</a:t>
            </a:r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1B93EADB-A85F-4945-BEEA-1073EED296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5ECD6E-A13D-41C4-A8AA-AC936BA167FF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24;p10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2"/>
          </p:nvPr>
        </p:nvSpPr>
        <p:spPr>
          <a:xfrm>
            <a:off x="831850" y="6382418"/>
            <a:ext cx="105156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E630A3B5-109D-4437-9425-DCBCCE7F66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olo el título">
  <p:cSld name="1_Solo el títul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9" y="0"/>
            <a:ext cx="121807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>
  <p:cSld name="Contenido con títul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ido con título">
  <p:cSld name="1_Contenido con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ido con título">
  <p:cSld name="2_Contenido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5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D3052C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96C790-6468-2096-DC96-223AAF4804CF}"/>
              </a:ext>
            </a:extLst>
          </p:cNvPr>
          <p:cNvSpPr/>
          <p:nvPr/>
        </p:nvSpPr>
        <p:spPr>
          <a:xfrm>
            <a:off x="-9236" y="-13581"/>
            <a:ext cx="12210289" cy="6871581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94652"/>
              <a:gd name="connsiteY0" fmla="*/ 3543837 h 6871580"/>
              <a:gd name="connsiteX1" fmla="*/ 18565 w 12394652"/>
              <a:gd name="connsiteY1" fmla="*/ 6871580 h 6871580"/>
              <a:gd name="connsiteX2" fmla="*/ 9597131 w 12394652"/>
              <a:gd name="connsiteY2" fmla="*/ 6871580 h 6871580"/>
              <a:gd name="connsiteX3" fmla="*/ 12394652 w 12394652"/>
              <a:gd name="connsiteY3" fmla="*/ 2236205 h 6871580"/>
              <a:gd name="connsiteX4" fmla="*/ 12394652 w 12394652"/>
              <a:gd name="connsiteY4" fmla="*/ 0 h 6871580"/>
              <a:gd name="connsiteX5" fmla="*/ 8275325 w 12394652"/>
              <a:gd name="connsiteY5" fmla="*/ 0 h 6871580"/>
              <a:gd name="connsiteX6" fmla="*/ 0 w 12394652"/>
              <a:gd name="connsiteY6" fmla="*/ 3543837 h 6871580"/>
              <a:gd name="connsiteX0" fmla="*/ 0 w 12394652"/>
              <a:gd name="connsiteY0" fmla="*/ 3543837 h 6899290"/>
              <a:gd name="connsiteX1" fmla="*/ 18565 w 12394652"/>
              <a:gd name="connsiteY1" fmla="*/ 6871580 h 6899290"/>
              <a:gd name="connsiteX2" fmla="*/ 10412828 w 12394652"/>
              <a:gd name="connsiteY2" fmla="*/ 6899290 h 6899290"/>
              <a:gd name="connsiteX3" fmla="*/ 12394652 w 12394652"/>
              <a:gd name="connsiteY3" fmla="*/ 2236205 h 6899290"/>
              <a:gd name="connsiteX4" fmla="*/ 12394652 w 12394652"/>
              <a:gd name="connsiteY4" fmla="*/ 0 h 6899290"/>
              <a:gd name="connsiteX5" fmla="*/ 8275325 w 12394652"/>
              <a:gd name="connsiteY5" fmla="*/ 0 h 6899290"/>
              <a:gd name="connsiteX6" fmla="*/ 0 w 12394652"/>
              <a:gd name="connsiteY6" fmla="*/ 3543837 h 6899290"/>
              <a:gd name="connsiteX0" fmla="*/ 0 w 12394652"/>
              <a:gd name="connsiteY0" fmla="*/ 3543837 h 6871581"/>
              <a:gd name="connsiteX1" fmla="*/ 18565 w 12394652"/>
              <a:gd name="connsiteY1" fmla="*/ 6871580 h 6871581"/>
              <a:gd name="connsiteX2" fmla="*/ 10028419 w 12394652"/>
              <a:gd name="connsiteY2" fmla="*/ 6871581 h 6871581"/>
              <a:gd name="connsiteX3" fmla="*/ 12394652 w 12394652"/>
              <a:gd name="connsiteY3" fmla="*/ 2236205 h 6871581"/>
              <a:gd name="connsiteX4" fmla="*/ 12394652 w 12394652"/>
              <a:gd name="connsiteY4" fmla="*/ 0 h 6871581"/>
              <a:gd name="connsiteX5" fmla="*/ 8275325 w 12394652"/>
              <a:gd name="connsiteY5" fmla="*/ 0 h 6871581"/>
              <a:gd name="connsiteX6" fmla="*/ 0 w 12394652"/>
              <a:gd name="connsiteY6" fmla="*/ 3543837 h 687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94652" h="6871581">
                <a:moveTo>
                  <a:pt x="0" y="3543837"/>
                </a:moveTo>
                <a:cubicBezTo>
                  <a:pt x="3063" y="4566879"/>
                  <a:pt x="15502" y="5848538"/>
                  <a:pt x="18565" y="6871580"/>
                </a:cubicBezTo>
                <a:lnTo>
                  <a:pt x="10028419" y="6871581"/>
                </a:lnTo>
                <a:cubicBezTo>
                  <a:pt x="11310153" y="5444150"/>
                  <a:pt x="11985983" y="4197789"/>
                  <a:pt x="12394652" y="2236205"/>
                </a:cubicBezTo>
                <a:lnTo>
                  <a:pt x="12394652" y="0"/>
                </a:lnTo>
                <a:lnTo>
                  <a:pt x="8275325" y="0"/>
                </a:lnTo>
                <a:cubicBezTo>
                  <a:pt x="8666108" y="4324539"/>
                  <a:pt x="2283555" y="4597057"/>
                  <a:pt x="0" y="3543837"/>
                </a:cubicBezTo>
                <a:close/>
              </a:path>
            </a:pathLst>
          </a:custGeom>
          <a:solidFill>
            <a:schemeClr val="tx2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FDE1541-A8F6-99CE-A61B-085CFF7C2FE8}"/>
              </a:ext>
            </a:extLst>
          </p:cNvPr>
          <p:cNvSpPr/>
          <p:nvPr/>
        </p:nvSpPr>
        <p:spPr>
          <a:xfrm>
            <a:off x="-9053" y="-13580"/>
            <a:ext cx="12201053" cy="6871580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5277" h="6871580">
                <a:moveTo>
                  <a:pt x="0" y="3802455"/>
                </a:moveTo>
                <a:cubicBezTo>
                  <a:pt x="3063" y="4825497"/>
                  <a:pt x="6127" y="5848538"/>
                  <a:pt x="9190" y="6871580"/>
                </a:cubicBezTo>
                <a:lnTo>
                  <a:pt x="9587756" y="6871580"/>
                </a:lnTo>
                <a:cubicBezTo>
                  <a:pt x="10869490" y="5444149"/>
                  <a:pt x="11976608" y="4197789"/>
                  <a:pt x="12385277" y="2236205"/>
                </a:cubicBezTo>
                <a:lnTo>
                  <a:pt x="12385277" y="0"/>
                </a:lnTo>
                <a:lnTo>
                  <a:pt x="8265950" y="0"/>
                </a:lnTo>
                <a:cubicBezTo>
                  <a:pt x="8656733" y="4324539"/>
                  <a:pt x="2283555" y="4855675"/>
                  <a:pt x="0" y="3802455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66C8B-894E-49C8-97F0-0500C46A7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361" y="420110"/>
            <a:ext cx="7361383" cy="1936426"/>
          </a:xfrm>
        </p:spPr>
        <p:txBody>
          <a:bodyPr/>
          <a:lstStyle/>
          <a:p>
            <a:pPr algn="l"/>
            <a:r>
              <a:rPr lang="es-ES" dirty="0"/>
              <a:t>Taller de Programación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B3F2A-9181-449D-AA57-948B7B8CE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068577"/>
            <a:ext cx="9144000" cy="500624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7311F-912E-F29A-7CC2-5367F66BE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14"/>
          <a:stretch/>
        </p:blipFill>
        <p:spPr>
          <a:xfrm>
            <a:off x="4177256" y="5291778"/>
            <a:ext cx="2528344" cy="83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BC89A-FF84-877C-D866-0A9D5D51CC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66576"/>
          <a:stretch/>
        </p:blipFill>
        <p:spPr>
          <a:xfrm>
            <a:off x="6732099" y="5291777"/>
            <a:ext cx="1282645" cy="8399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B98E4C-CEFA-1581-AF50-FEF751C6337A}"/>
              </a:ext>
            </a:extLst>
          </p:cNvPr>
          <p:cNvSpPr/>
          <p:nvPr/>
        </p:nvSpPr>
        <p:spPr>
          <a:xfrm>
            <a:off x="803564" y="2576945"/>
            <a:ext cx="720435" cy="1477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110DC5-E042-6864-A9C7-29E21EDB9714}"/>
              </a:ext>
            </a:extLst>
          </p:cNvPr>
          <p:cNvSpPr txBox="1"/>
          <p:nvPr/>
        </p:nvSpPr>
        <p:spPr>
          <a:xfrm>
            <a:off x="-4618" y="6627169"/>
            <a:ext cx="77354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de: https://www.pixelstalk.net/wp-content/uploads/images6/Abstract-Wallpaper-HD-Free-download.png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10</a:t>
            </a:fld>
            <a:endParaRPr lang="es-P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Clase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Math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Comentarios en línea y bloque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11</a:t>
            </a:fld>
            <a:endParaRPr lang="es-P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Comentarios en línea y bloque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B0FC14-E758-63E1-8D8B-CB0DAB2878AF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Clase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Math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96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E99F2E1-67EB-3131-1950-3055311B61BC}"/>
              </a:ext>
            </a:extLst>
          </p:cNvPr>
          <p:cNvGrpSpPr/>
          <p:nvPr/>
        </p:nvGrpSpPr>
        <p:grpSpPr>
          <a:xfrm>
            <a:off x="838200" y="-45611"/>
            <a:ext cx="4629752" cy="1015663"/>
            <a:chOff x="924025" y="1526961"/>
            <a:chExt cx="4629752" cy="10156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27F6E3-854D-63F0-2D9E-AA0C4DAE3393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966660-10E9-4DC6-FB84-BB0B0E64E917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Clase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Math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EA6995-4F84-BCC5-E780-C4F587CEE146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610805-35C8-B7C3-CD6B-2E02F9D19EDB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D2A9414-D004-6023-4331-E36A95ABE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95" t="16572" r="20721" b="14233"/>
          <a:stretch/>
        </p:blipFill>
        <p:spPr>
          <a:xfrm>
            <a:off x="7088865" y="2690533"/>
            <a:ext cx="4581052" cy="33177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6428EC-F619-3363-B221-8506568C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Clase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9820-73C4-A1C2-8C7C-288185F4E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12</a:t>
            </a:fld>
            <a:endParaRPr lang="es-PE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AC4E2E6-BBB3-653C-AC6B-1A1EB42FB4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7183170" cy="4373562"/>
          </a:xfrm>
        </p:spPr>
        <p:txBody>
          <a:bodyPr/>
          <a:lstStyle/>
          <a:p>
            <a:r>
              <a:rPr lang="es-ES" dirty="0"/>
              <a:t>Biblioteca matemática de Java.</a:t>
            </a:r>
          </a:p>
          <a:p>
            <a:r>
              <a:rPr lang="es-ES" dirty="0"/>
              <a:t>Definida en el paquete </a:t>
            </a:r>
            <a:r>
              <a:rPr lang="es-ES" b="1" dirty="0" err="1">
                <a:solidFill>
                  <a:schemeClr val="accent2"/>
                </a:solidFill>
              </a:rPr>
              <a:t>java.lang</a:t>
            </a:r>
            <a:endParaRPr lang="es-ES" b="1" dirty="0">
              <a:solidFill>
                <a:schemeClr val="accent2"/>
              </a:solidFill>
            </a:endParaRPr>
          </a:p>
          <a:p>
            <a:r>
              <a:rPr lang="en-US" dirty="0" err="1"/>
              <a:t>Contiene</a:t>
            </a:r>
            <a:r>
              <a:rPr lang="en-US" dirty="0"/>
              <a:t>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para operaciones </a:t>
            </a:r>
            <a:r>
              <a:rPr lang="en-US" dirty="0" err="1"/>
              <a:t>matemáticas</a:t>
            </a:r>
            <a:r>
              <a:rPr lang="en-US" dirty="0"/>
              <a:t>: </a:t>
            </a:r>
            <a:r>
              <a:rPr lang="en-US" dirty="0" err="1"/>
              <a:t>básicas</a:t>
            </a:r>
            <a:r>
              <a:rPr lang="en-US" dirty="0"/>
              <a:t>, </a:t>
            </a:r>
            <a:r>
              <a:rPr lang="en-US" dirty="0" err="1"/>
              <a:t>logarítmicas</a:t>
            </a:r>
            <a:r>
              <a:rPr lang="en-US" dirty="0"/>
              <a:t>, </a:t>
            </a:r>
            <a:r>
              <a:rPr lang="en-US" dirty="0" err="1"/>
              <a:t>trigonométricas</a:t>
            </a:r>
            <a:r>
              <a:rPr lang="en-US" dirty="0"/>
              <a:t>, </a:t>
            </a:r>
            <a:r>
              <a:rPr lang="en-US" dirty="0" err="1"/>
              <a:t>hiperbólicas</a:t>
            </a:r>
            <a:r>
              <a:rPr lang="en-US" dirty="0"/>
              <a:t> y </a:t>
            </a:r>
            <a:r>
              <a:rPr lang="en-US" dirty="0" err="1"/>
              <a:t>angulares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4921F-70FD-5ED7-4DBB-4E394008F106}"/>
              </a:ext>
            </a:extLst>
          </p:cNvPr>
          <p:cNvSpPr txBox="1"/>
          <p:nvPr/>
        </p:nvSpPr>
        <p:spPr>
          <a:xfrm>
            <a:off x="88271" y="6391438"/>
            <a:ext cx="8177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https://www.creativefabrica.com/wp-content/uploads/2022/09/28/Cartoon-maths-elements-background-educa-Graphics-39463579-1.png</a:t>
            </a:r>
          </a:p>
        </p:txBody>
      </p:sp>
    </p:spTree>
    <p:extLst>
      <p:ext uri="{BB962C8B-B14F-4D97-AF65-F5344CB8AC3E}">
        <p14:creationId xmlns:p14="http://schemas.microsoft.com/office/powerpoint/2010/main" val="353123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28EC-F619-3363-B221-8506568C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Clase </a:t>
            </a:r>
            <a:r>
              <a:rPr lang="es-ES" dirty="0" err="1"/>
              <a:t>Math</a:t>
            </a:r>
            <a:r>
              <a:rPr lang="es-ES" dirty="0"/>
              <a:t>. Principales métodos.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9820-73C4-A1C2-8C7C-288185F4E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13</a:t>
            </a:fld>
            <a:endParaRPr lang="es-PE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98BDF-6730-6344-90D5-32A756626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697491"/>
              </p:ext>
            </p:extLst>
          </p:nvPr>
        </p:nvGraphicFramePr>
        <p:xfrm>
          <a:off x="1712708" y="2167011"/>
          <a:ext cx="8766584" cy="365760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2614848">
                  <a:extLst>
                    <a:ext uri="{9D8B030D-6E8A-4147-A177-3AD203B41FA5}">
                      <a16:colId xmlns:a16="http://schemas.microsoft.com/office/drawing/2014/main" val="2348309781"/>
                    </a:ext>
                  </a:extLst>
                </a:gridCol>
                <a:gridCol w="6151736">
                  <a:extLst>
                    <a:ext uri="{9D8B030D-6E8A-4147-A177-3AD203B41FA5}">
                      <a16:colId xmlns:a16="http://schemas.microsoft.com/office/drawing/2014/main" val="1966898793"/>
                    </a:ext>
                  </a:extLst>
                </a:gridCol>
              </a:tblGrid>
              <a:tr h="451542"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2400" b="0" dirty="0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Método​</a:t>
                      </a:r>
                      <a:endParaRPr lang="es-ES" sz="2400" b="0" i="0" dirty="0">
                        <a:solidFill>
                          <a:srgbClr val="FFFFFF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b="0" dirty="0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Descripción​</a:t>
                      </a:r>
                      <a:endParaRPr lang="es-ES" sz="2400" b="0" i="0" dirty="0">
                        <a:solidFill>
                          <a:srgbClr val="FFFFFF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829146"/>
                  </a:ext>
                </a:extLst>
              </a:tr>
              <a:tr h="451542"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2400" b="1" dirty="0" err="1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sqrt</a:t>
                      </a:r>
                      <a:r>
                        <a:rPr lang="es-ES" sz="2400" b="1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()​</a:t>
                      </a:r>
                      <a:endParaRPr lang="es-ES" sz="2400" b="1" i="0" dirty="0">
                        <a:solidFill>
                          <a:srgbClr val="000000"/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Devuelve la raíz cuadrada​</a:t>
                      </a:r>
                      <a:endParaRPr lang="es-ES" sz="24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518984"/>
                  </a:ext>
                </a:extLst>
              </a:tr>
              <a:tr h="451542"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2400" b="1" dirty="0" err="1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abs</a:t>
                      </a:r>
                      <a:r>
                        <a:rPr lang="es-ES" sz="2400" b="1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()​</a:t>
                      </a:r>
                      <a:endParaRPr lang="es-ES" sz="2400" b="1" i="0" dirty="0">
                        <a:solidFill>
                          <a:srgbClr val="000000"/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Devuelve el valor absoluto​</a:t>
                      </a:r>
                      <a:endParaRPr lang="es-ES" sz="24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767792"/>
                  </a:ext>
                </a:extLst>
              </a:tr>
              <a:tr h="451542"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2400" b="1" dirty="0" err="1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pow</a:t>
                      </a:r>
                      <a:r>
                        <a:rPr lang="es-ES" sz="2400" b="1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(</a:t>
                      </a:r>
                      <a:r>
                        <a:rPr lang="es-ES" sz="2400" b="1" dirty="0" err="1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a,b</a:t>
                      </a:r>
                      <a:r>
                        <a:rPr lang="es-ES" sz="2400" b="1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)​</a:t>
                      </a:r>
                      <a:endParaRPr lang="es-ES" sz="2400" b="1" i="0" dirty="0">
                        <a:solidFill>
                          <a:srgbClr val="000000"/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Devuelve la potencia de a elevado a la b​</a:t>
                      </a:r>
                      <a:endParaRPr lang="es-ES" sz="24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14248"/>
                  </a:ext>
                </a:extLst>
              </a:tr>
              <a:tr h="451542"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2400" b="1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round()​</a:t>
                      </a:r>
                      <a:endParaRPr lang="es-ES" sz="2400" b="1" i="0" dirty="0">
                        <a:solidFill>
                          <a:srgbClr val="000000"/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Devuelve el valor redondeado​</a:t>
                      </a:r>
                      <a:endParaRPr lang="es-ES" sz="24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40787"/>
                  </a:ext>
                </a:extLst>
              </a:tr>
              <a:tr h="451542"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2400" b="1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min(</a:t>
                      </a:r>
                      <a:r>
                        <a:rPr lang="es-ES" sz="2400" b="1" dirty="0" err="1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a,b</a:t>
                      </a:r>
                      <a:r>
                        <a:rPr lang="es-ES" sz="2400" b="1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)​</a:t>
                      </a:r>
                      <a:endParaRPr lang="es-ES" sz="2400" b="1" i="0" dirty="0">
                        <a:solidFill>
                          <a:srgbClr val="000000"/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Devuelve el menor entre a y b​</a:t>
                      </a:r>
                      <a:endParaRPr lang="es-ES" sz="24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758110"/>
                  </a:ext>
                </a:extLst>
              </a:tr>
              <a:tr h="451542"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2400" b="1" dirty="0" err="1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max</a:t>
                      </a:r>
                      <a:r>
                        <a:rPr lang="es-ES" sz="2400" b="1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(</a:t>
                      </a:r>
                      <a:r>
                        <a:rPr lang="es-ES" sz="2400" b="1" dirty="0" err="1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a,b</a:t>
                      </a:r>
                      <a:r>
                        <a:rPr lang="es-ES" sz="2400" b="1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)​</a:t>
                      </a:r>
                      <a:endParaRPr lang="es-ES" sz="2400" b="1" i="0" dirty="0">
                        <a:solidFill>
                          <a:srgbClr val="000000"/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Devuelve el mayor entre a y b​</a:t>
                      </a:r>
                      <a:endParaRPr lang="es-ES" sz="24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476457"/>
                  </a:ext>
                </a:extLst>
              </a:tr>
              <a:tr h="451542"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2400" b="1" dirty="0" err="1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random</a:t>
                      </a:r>
                      <a:r>
                        <a:rPr lang="es-ES" sz="2400" b="1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()​</a:t>
                      </a:r>
                      <a:endParaRPr lang="es-ES" sz="2400" b="1" i="0" dirty="0">
                        <a:solidFill>
                          <a:srgbClr val="000000"/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Devuelve un número aleatorio​</a:t>
                      </a:r>
                      <a:endParaRPr lang="es-ES" sz="24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952069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47C91E9-2FC1-3751-2988-2B6819EC6FEF}"/>
              </a:ext>
            </a:extLst>
          </p:cNvPr>
          <p:cNvGrpSpPr/>
          <p:nvPr/>
        </p:nvGrpSpPr>
        <p:grpSpPr>
          <a:xfrm>
            <a:off x="838200" y="-45611"/>
            <a:ext cx="4629752" cy="1015663"/>
            <a:chOff x="924025" y="1526961"/>
            <a:chExt cx="4629752" cy="10156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CE55A6-8756-30C0-61F1-4945CE8A479B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702DD4-3E7F-60D8-30CB-8912F31AB967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Clase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Math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5F4B7F-1D37-E28C-F207-A0FACCDE22B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F37E9A-0B42-A95B-2674-0AC179929607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027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28EC-F619-3363-B221-8506568C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Clase </a:t>
            </a:r>
            <a:r>
              <a:rPr lang="es-ES" dirty="0" err="1"/>
              <a:t>Math</a:t>
            </a:r>
            <a:r>
              <a:rPr lang="es-ES" dirty="0"/>
              <a:t>. Ejemplos.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9820-73C4-A1C2-8C7C-288185F4E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14</a:t>
            </a:fld>
            <a:endParaRPr lang="es-PE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A9CBC0-1309-3C19-CDD9-7ADBA7AC0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363" y="1694099"/>
            <a:ext cx="8239756" cy="2390077"/>
          </a:xfrm>
          <a:prstGeom prst="roundRect">
            <a:avLst>
              <a:gd name="adj" fmla="val 5289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Raíz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cuadrada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 28 = 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Math.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sqrt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28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"Valor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absoluto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 -16 = 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Math.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abs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(-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"12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elevado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a la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potencia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6 = 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Math.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Redondear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46.78 = 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Math.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46.78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"El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menor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valor entre 456 y 72 = 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Math.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456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72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"El mayor valor entre 456 y 72 = 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Math.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456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72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"Un valor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aleatorio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Math.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random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F67DCE-CE6D-8280-8491-81847B2BC9EC}"/>
              </a:ext>
            </a:extLst>
          </p:cNvPr>
          <p:cNvSpPr txBox="1"/>
          <p:nvPr/>
        </p:nvSpPr>
        <p:spPr>
          <a:xfrm>
            <a:off x="2589691" y="4273655"/>
            <a:ext cx="4599709" cy="2367613"/>
          </a:xfrm>
          <a:prstGeom prst="roundRect">
            <a:avLst>
              <a:gd name="adj" fmla="val 3728"/>
            </a:avLst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Raíz</a:t>
            </a: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cuadrada</a:t>
            </a: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 28 = 5.291502622129181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Valor </a:t>
            </a:r>
            <a:r>
              <a:rPr lang="en-US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absoluto</a:t>
            </a: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 -16 = 16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12 </a:t>
            </a:r>
            <a:r>
              <a:rPr lang="en-US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elevado</a:t>
            </a: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a la </a:t>
            </a:r>
            <a:r>
              <a:rPr lang="en-US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potencia</a:t>
            </a: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6 = 2985984.0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Redondear</a:t>
            </a: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46.78 = 47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 </a:t>
            </a:r>
            <a:r>
              <a:rPr lang="en-US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menor</a:t>
            </a: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valor entre 456 y 72 = 72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 mayor valor entre 456 y 72 = 456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Un valor </a:t>
            </a:r>
            <a:r>
              <a:rPr lang="en-US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aleatorio</a:t>
            </a: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0.3819899261140214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E9D4B3-575C-DFEC-5583-F64EC81C0D19}"/>
              </a:ext>
            </a:extLst>
          </p:cNvPr>
          <p:cNvSpPr txBox="1"/>
          <p:nvPr/>
        </p:nvSpPr>
        <p:spPr>
          <a:xfrm>
            <a:off x="1684528" y="4273655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Salida: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1DEF38-7C80-8F94-5EA7-378BE31100DD}"/>
              </a:ext>
            </a:extLst>
          </p:cNvPr>
          <p:cNvGrpSpPr/>
          <p:nvPr/>
        </p:nvGrpSpPr>
        <p:grpSpPr>
          <a:xfrm>
            <a:off x="838200" y="-45611"/>
            <a:ext cx="4629752" cy="1015663"/>
            <a:chOff x="924025" y="1526961"/>
            <a:chExt cx="4629752" cy="10156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F06878-388A-CADE-3F84-1D5015091A8C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0B0723-D52E-5C69-B270-70617D49B67A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Clase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Math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9B64B8-3CC0-74BA-6123-54FE624C4266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965E6F-AD76-0EC3-7A94-0ED99F413F5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349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15</a:t>
            </a:fld>
            <a:endParaRPr lang="es-P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Clase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Math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AB0FC14-E758-63E1-8D8B-CB0DAB2878AF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Comentarios en línea y bloque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281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570DAA2-2309-F656-82D0-CFF2D9E77CC6}"/>
              </a:ext>
            </a:extLst>
          </p:cNvPr>
          <p:cNvGrpSpPr/>
          <p:nvPr/>
        </p:nvGrpSpPr>
        <p:grpSpPr>
          <a:xfrm>
            <a:off x="838200" y="-36923"/>
            <a:ext cx="4629752" cy="1015663"/>
            <a:chOff x="924025" y="1526961"/>
            <a:chExt cx="4629752" cy="10156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398B19-CAD3-86A2-3C78-3FAC5FE9BC44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6F8346-1266-982B-69AF-811696C533FF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Comentarios en línea y bloque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F979F9-6CB8-FB30-2E71-9C57FE934E75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B4E93B-0EA0-841C-1D6D-C4BC4FE27FAB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6428EC-F619-3363-B221-8506568C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Comentarios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9820-73C4-A1C2-8C7C-288185F4E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16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2BF99-A5A7-6006-60D5-6F87B8A2CE2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b="1" dirty="0">
                <a:solidFill>
                  <a:schemeClr val="accent2"/>
                </a:solidFill>
              </a:rPr>
              <a:t>Los comentarios son palabras que las personas leen, pero que el compilador ignora.</a:t>
            </a:r>
          </a:p>
          <a:p>
            <a:r>
              <a:rPr lang="es-ES" dirty="0"/>
              <a:t>Los comentarios ayudan a que el código sea </a:t>
            </a:r>
            <a:r>
              <a:rPr lang="es-ES" b="1" dirty="0"/>
              <a:t>legible</a:t>
            </a:r>
            <a:r>
              <a:rPr lang="es-ES" dirty="0"/>
              <a:t> y comprendido por quien lo lee.</a:t>
            </a:r>
          </a:p>
          <a:p>
            <a:r>
              <a:rPr lang="es-ES" dirty="0"/>
              <a:t>También ayudan en la </a:t>
            </a:r>
            <a:r>
              <a:rPr lang="es-ES" b="1" dirty="0"/>
              <a:t>documentación</a:t>
            </a:r>
            <a:r>
              <a:rPr lang="es-ES" dirty="0"/>
              <a:t> del código.</a:t>
            </a:r>
          </a:p>
          <a:p>
            <a:r>
              <a:rPr lang="es-ES" dirty="0"/>
              <a:t>Existen tres tipos de comentarios en Java:</a:t>
            </a:r>
          </a:p>
          <a:p>
            <a:pPr lvl="1"/>
            <a:r>
              <a:rPr lang="es-ES" dirty="0">
                <a:solidFill>
                  <a:schemeClr val="accent1"/>
                </a:solidFill>
              </a:rPr>
              <a:t>//</a:t>
            </a:r>
            <a:r>
              <a:rPr lang="es-ES" dirty="0"/>
              <a:t> 	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s-ES" dirty="0"/>
              <a:t>De una sola línea</a:t>
            </a:r>
          </a:p>
          <a:p>
            <a:pPr lvl="1"/>
            <a:r>
              <a:rPr lang="es-ES" dirty="0">
                <a:solidFill>
                  <a:schemeClr val="accent1"/>
                </a:solidFill>
              </a:rPr>
              <a:t>/* */</a:t>
            </a:r>
            <a:r>
              <a:rPr lang="es-ES" dirty="0"/>
              <a:t>	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s-ES" dirty="0"/>
              <a:t>De múltiples líneas.</a:t>
            </a:r>
          </a:p>
          <a:p>
            <a:pPr lvl="1"/>
            <a:r>
              <a:rPr lang="es-ES" dirty="0">
                <a:solidFill>
                  <a:schemeClr val="accent1"/>
                </a:solidFill>
              </a:rPr>
              <a:t>/** */</a:t>
            </a:r>
            <a:r>
              <a:rPr lang="es-ES" dirty="0"/>
              <a:t>	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s-ES" dirty="0"/>
              <a:t>De documentación (usado por herramienta </a:t>
            </a:r>
            <a:r>
              <a:rPr lang="es-ES" i="1" dirty="0" err="1"/>
              <a:t>javadoc</a:t>
            </a:r>
            <a:r>
              <a:rPr lang="es-ES" dirty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37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">
            <a:extLst>
              <a:ext uri="{FF2B5EF4-FFF2-40B4-BE49-F238E27FC236}">
                <a16:creationId xmlns:a16="http://schemas.microsoft.com/office/drawing/2014/main" id="{E6E70368-629D-2311-92F8-0B1B4258A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577" y="1635273"/>
            <a:ext cx="5608447" cy="4955477"/>
          </a:xfrm>
          <a:prstGeom prst="roundRect">
            <a:avLst>
              <a:gd name="adj" fmla="val 3070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/*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Éste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es 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comentario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múltiples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líneas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*/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HolaUTP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/**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*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Éste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es un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comentario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documentación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* y es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usado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por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javadoc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para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generar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docs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* @param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B189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args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B189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argumentos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del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sistema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*/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(String[]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189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Éste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es 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comentario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una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sola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línea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"Hola UTP!"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428EC-F619-3363-B221-8506568C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Comentarios. Ejemplo.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9820-73C4-A1C2-8C7C-288185F4E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17</a:t>
            </a:fld>
            <a:endParaRPr lang="es-P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0BFA75F-8C20-26C3-CF9E-1E1D03763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768" y="2259962"/>
            <a:ext cx="5367191" cy="3205696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834089D1-2D1A-5667-8A86-91135EC72A0A}"/>
              </a:ext>
            </a:extLst>
          </p:cNvPr>
          <p:cNvSpPr/>
          <p:nvPr/>
        </p:nvSpPr>
        <p:spPr>
          <a:xfrm>
            <a:off x="602782" y="2359655"/>
            <a:ext cx="594262" cy="26255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430976C-0FFE-9387-73D5-91BC1147EE31}"/>
              </a:ext>
            </a:extLst>
          </p:cNvPr>
          <p:cNvSpPr/>
          <p:nvPr/>
        </p:nvSpPr>
        <p:spPr>
          <a:xfrm>
            <a:off x="602782" y="4037222"/>
            <a:ext cx="594262" cy="26255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2439449-B2C6-AB74-8364-0350980F28EE}"/>
              </a:ext>
            </a:extLst>
          </p:cNvPr>
          <p:cNvSpPr/>
          <p:nvPr/>
        </p:nvSpPr>
        <p:spPr>
          <a:xfrm>
            <a:off x="602782" y="5329850"/>
            <a:ext cx="594262" cy="26255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CA57AE-3531-9E79-A351-3D9B6AFCD9BF}"/>
              </a:ext>
            </a:extLst>
          </p:cNvPr>
          <p:cNvCxnSpPr>
            <a:cxnSpLocks/>
          </p:cNvCxnSpPr>
          <p:nvPr/>
        </p:nvCxnSpPr>
        <p:spPr>
          <a:xfrm>
            <a:off x="6019948" y="4441338"/>
            <a:ext cx="2525776" cy="0"/>
          </a:xfrm>
          <a:prstGeom prst="straightConnector1">
            <a:avLst/>
          </a:prstGeom>
          <a:ln w="19050"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B365FD7-3E27-03F2-2601-83F96BD5FC81}"/>
              </a:ext>
            </a:extLst>
          </p:cNvPr>
          <p:cNvGrpSpPr/>
          <p:nvPr/>
        </p:nvGrpSpPr>
        <p:grpSpPr>
          <a:xfrm>
            <a:off x="838200" y="-36923"/>
            <a:ext cx="4629752" cy="1015663"/>
            <a:chOff x="924025" y="1526961"/>
            <a:chExt cx="4629752" cy="10156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EB279D-0214-2D84-0947-7439DC761B5A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56A07E-12D4-3823-221F-1240F68EE041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Comentarios en línea y bloque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8DF9C8-E3C8-1E66-2683-3D13F8621F8C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B18B6A9-660F-89CE-4F15-EA41D713A69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863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18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Clase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Math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Comentarios en línea y bloque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AB0FC14-E758-63E1-8D8B-CB0DAB2878AF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281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68C89A0-ECE7-9A36-C73C-0D210E6F8984}"/>
              </a:ext>
            </a:extLst>
          </p:cNvPr>
          <p:cNvGrpSpPr/>
          <p:nvPr/>
        </p:nvGrpSpPr>
        <p:grpSpPr>
          <a:xfrm>
            <a:off x="867075" y="-40106"/>
            <a:ext cx="4629752" cy="1015663"/>
            <a:chOff x="924025" y="1526961"/>
            <a:chExt cx="4629752" cy="10156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B78A1A-0C10-22D2-BB40-F47075F54916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F5E95E-205A-9E3D-2162-408099359DFC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0E02B4-4C47-AD2A-AB23-87679BD00622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5C972B-61BE-609D-0A2C-AB8CF5DCACCF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9EFC21-FF26-4391-5D72-49D1C967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1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338E3B-0880-9677-9EFA-0DD1D1BD1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19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A9507-CCBF-0944-F977-CEA7149A5ED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477000" cy="467223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s-ES" dirty="0">
                <a:latin typeface="+mj-lt"/>
              </a:rPr>
              <a:t>Implementar un programa que calcule la distancia que recorre la luz en N días, sabiendo que en un segundo la luz viaja a 299792458 m/s.</a:t>
            </a:r>
          </a:p>
          <a:p>
            <a:pPr>
              <a:lnSpc>
                <a:spcPct val="120000"/>
              </a:lnSpc>
            </a:pPr>
            <a:r>
              <a:rPr lang="es-ES" dirty="0">
                <a:latin typeface="+mj-lt"/>
              </a:rPr>
              <a:t>Leer el número de días utilizando la clase </a:t>
            </a:r>
            <a:r>
              <a:rPr lang="es-ES" b="1" dirty="0">
                <a:latin typeface="+mj-lt"/>
              </a:rPr>
              <a:t>Scanner</a:t>
            </a:r>
            <a:r>
              <a:rPr lang="es-ES" dirty="0">
                <a:latin typeface="+mj-lt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s-ES" dirty="0">
                <a:latin typeface="+mj-lt"/>
              </a:rPr>
              <a:t>Crear una constante para almacenar la velocidad de la luz.</a:t>
            </a:r>
          </a:p>
          <a:p>
            <a:pPr>
              <a:lnSpc>
                <a:spcPct val="120000"/>
              </a:lnSpc>
            </a:pPr>
            <a:r>
              <a:rPr lang="es-ES" dirty="0">
                <a:latin typeface="+mj-lt"/>
              </a:rPr>
              <a:t>Mostrar el resultado utilizando salida con formato.</a:t>
            </a:r>
            <a:endParaRPr lang="en-US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AD9F54-D358-1CA8-194A-501AC0F8D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17" r="27411"/>
          <a:stretch/>
        </p:blipFill>
        <p:spPr>
          <a:xfrm>
            <a:off x="7519024" y="0"/>
            <a:ext cx="4672976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64E0C9-43C3-AEC6-AA24-FB7C3768F97D}"/>
              </a:ext>
            </a:extLst>
          </p:cNvPr>
          <p:cNvSpPr txBox="1"/>
          <p:nvPr/>
        </p:nvSpPr>
        <p:spPr>
          <a:xfrm>
            <a:off x="133196" y="6520806"/>
            <a:ext cx="87663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https://images.immediate.co.uk/production/volatile/sites/25/2022/05/GettyImages-1191009006-98c97f3.jpg?quality=90&amp;resize=980,654</a:t>
            </a:r>
          </a:p>
        </p:txBody>
      </p:sp>
    </p:spTree>
    <p:extLst>
      <p:ext uri="{BB962C8B-B14F-4D97-AF65-F5344CB8AC3E}">
        <p14:creationId xmlns:p14="http://schemas.microsoft.com/office/powerpoint/2010/main" val="177554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6D788E-1E21-04A9-A5BC-097299739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16" r="21859"/>
          <a:stretch/>
        </p:blipFill>
        <p:spPr>
          <a:xfrm flipH="1">
            <a:off x="0" y="0"/>
            <a:ext cx="3429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A1DE5-DBBE-C61C-4E57-547B67A1C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402" y="849745"/>
            <a:ext cx="7560398" cy="785528"/>
          </a:xfrm>
        </p:spPr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D7BE1-2A46-3C0D-481D-858C144E9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</a:t>
            </a:fld>
            <a:endParaRPr lang="es-PE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E43AFB5-70FF-5449-06B0-3D076E86ABDE}"/>
              </a:ext>
            </a:extLst>
          </p:cNvPr>
          <p:cNvGrpSpPr/>
          <p:nvPr/>
        </p:nvGrpSpPr>
        <p:grpSpPr>
          <a:xfrm>
            <a:off x="6420427" y="2970964"/>
            <a:ext cx="1444516" cy="2178087"/>
            <a:chOff x="6090637" y="2970964"/>
            <a:chExt cx="1444516" cy="21780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EE433D-0296-1BD1-7F30-30EEA7E8421B}"/>
                </a:ext>
              </a:extLst>
            </p:cNvPr>
            <p:cNvSpPr/>
            <p:nvPr/>
          </p:nvSpPr>
          <p:spPr>
            <a:xfrm>
              <a:off x="6090637" y="4400211"/>
              <a:ext cx="1444516" cy="7488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Operadores lógicos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A8A0D49-BF77-13F3-836D-A5C58B3E7159}"/>
                </a:ext>
              </a:extLst>
            </p:cNvPr>
            <p:cNvGrpSpPr/>
            <p:nvPr/>
          </p:nvGrpSpPr>
          <p:grpSpPr>
            <a:xfrm>
              <a:off x="6369087" y="2970964"/>
              <a:ext cx="869133" cy="869133"/>
              <a:chOff x="5355315" y="2598344"/>
              <a:chExt cx="869133" cy="86913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755BFAA-EF2D-62FD-D4C5-7C5CE53FC0B8}"/>
                  </a:ext>
                </a:extLst>
              </p:cNvPr>
              <p:cNvSpPr/>
              <p:nvPr/>
            </p:nvSpPr>
            <p:spPr>
              <a:xfrm>
                <a:off x="5355315" y="2598344"/>
                <a:ext cx="869133" cy="86913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D90E1D0-97F6-4497-5BF0-DD926EAE5D17}"/>
                  </a:ext>
                </a:extLst>
              </p:cNvPr>
              <p:cNvGrpSpPr/>
              <p:nvPr/>
            </p:nvGrpSpPr>
            <p:grpSpPr>
              <a:xfrm>
                <a:off x="5500170" y="2756298"/>
                <a:ext cx="579422" cy="553223"/>
                <a:chOff x="3838669" y="3150606"/>
                <a:chExt cx="733713" cy="700537"/>
              </a:xfrm>
              <a:solidFill>
                <a:schemeClr val="bg1"/>
              </a:solidFill>
            </p:grpSpPr>
            <p:sp>
              <p:nvSpPr>
                <p:cNvPr id="14" name="Arrow: Up 13">
                  <a:extLst>
                    <a:ext uri="{FF2B5EF4-FFF2-40B4-BE49-F238E27FC236}">
                      <a16:creationId xmlns:a16="http://schemas.microsoft.com/office/drawing/2014/main" id="{61E88F85-6EA2-B59E-1BCC-BC00A4895157}"/>
                    </a:ext>
                  </a:extLst>
                </p:cNvPr>
                <p:cNvSpPr/>
                <p:nvPr/>
              </p:nvSpPr>
              <p:spPr>
                <a:xfrm>
                  <a:off x="3838669" y="3150606"/>
                  <a:ext cx="317253" cy="688063"/>
                </a:xfrm>
                <a:prstGeom prst="upArrow">
                  <a:avLst>
                    <a:gd name="adj1" fmla="val 50000"/>
                    <a:gd name="adj2" fmla="val 7853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Arrow: Up 14">
                  <a:extLst>
                    <a:ext uri="{FF2B5EF4-FFF2-40B4-BE49-F238E27FC236}">
                      <a16:creationId xmlns:a16="http://schemas.microsoft.com/office/drawing/2014/main" id="{7B79007E-3AD6-BF2E-B111-492471FF179F}"/>
                    </a:ext>
                  </a:extLst>
                </p:cNvPr>
                <p:cNvSpPr/>
                <p:nvPr/>
              </p:nvSpPr>
              <p:spPr>
                <a:xfrm flipV="1">
                  <a:off x="4255129" y="3163080"/>
                  <a:ext cx="317253" cy="688063"/>
                </a:xfrm>
                <a:prstGeom prst="upArrow">
                  <a:avLst>
                    <a:gd name="adj1" fmla="val 50000"/>
                    <a:gd name="adj2" fmla="val 7853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1496651-659E-D721-2C15-5DBB9EF0A4F4}"/>
              </a:ext>
            </a:extLst>
          </p:cNvPr>
          <p:cNvGrpSpPr/>
          <p:nvPr/>
        </p:nvGrpSpPr>
        <p:grpSpPr>
          <a:xfrm>
            <a:off x="4711502" y="1887394"/>
            <a:ext cx="1520972" cy="4970606"/>
            <a:chOff x="3766026" y="1887394"/>
            <a:chExt cx="1520972" cy="497060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0003CC-E03E-3A1C-0388-C093CF59882A}"/>
                </a:ext>
              </a:extLst>
            </p:cNvPr>
            <p:cNvSpPr/>
            <p:nvPr/>
          </p:nvSpPr>
          <p:spPr>
            <a:xfrm>
              <a:off x="3793402" y="1887394"/>
              <a:ext cx="1475491" cy="4970606"/>
            </a:xfrm>
            <a:custGeom>
              <a:avLst/>
              <a:gdLst>
                <a:gd name="connsiteX0" fmla="*/ 737746 w 1475491"/>
                <a:gd name="connsiteY0" fmla="*/ 0 h 4970606"/>
                <a:gd name="connsiteX1" fmla="*/ 1475491 w 1475491"/>
                <a:gd name="connsiteY1" fmla="*/ 737745 h 4970606"/>
                <a:gd name="connsiteX2" fmla="*/ 1475490 w 1475491"/>
                <a:gd name="connsiteY2" fmla="*/ 1475490 h 4970606"/>
                <a:gd name="connsiteX3" fmla="*/ 1475489 w 1475491"/>
                <a:gd name="connsiteY3" fmla="*/ 1475490 h 4970606"/>
                <a:gd name="connsiteX4" fmla="*/ 1475489 w 1475491"/>
                <a:gd name="connsiteY4" fmla="*/ 4970606 h 4970606"/>
                <a:gd name="connsiteX5" fmla="*/ 0 w 1475491"/>
                <a:gd name="connsiteY5" fmla="*/ 4970606 h 4970606"/>
                <a:gd name="connsiteX6" fmla="*/ 0 w 1475491"/>
                <a:gd name="connsiteY6" fmla="*/ 1083569 h 4970606"/>
                <a:gd name="connsiteX7" fmla="*/ 1 w 1475491"/>
                <a:gd name="connsiteY7" fmla="*/ 1083569 h 4970606"/>
                <a:gd name="connsiteX8" fmla="*/ 1 w 1475491"/>
                <a:gd name="connsiteY8" fmla="*/ 737745 h 4970606"/>
                <a:gd name="connsiteX9" fmla="*/ 737746 w 1475491"/>
                <a:gd name="connsiteY9" fmla="*/ 0 h 497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5491" h="4970606">
                  <a:moveTo>
                    <a:pt x="737746" y="0"/>
                  </a:moveTo>
                  <a:cubicBezTo>
                    <a:pt x="1145191" y="0"/>
                    <a:pt x="1475491" y="330300"/>
                    <a:pt x="1475491" y="737745"/>
                  </a:cubicBezTo>
                  <a:lnTo>
                    <a:pt x="1475490" y="1475490"/>
                  </a:lnTo>
                  <a:lnTo>
                    <a:pt x="1475489" y="1475490"/>
                  </a:lnTo>
                  <a:lnTo>
                    <a:pt x="1475489" y="4970606"/>
                  </a:lnTo>
                  <a:lnTo>
                    <a:pt x="0" y="4970606"/>
                  </a:lnTo>
                  <a:lnTo>
                    <a:pt x="0" y="1083569"/>
                  </a:lnTo>
                  <a:lnTo>
                    <a:pt x="1" y="1083569"/>
                  </a:lnTo>
                  <a:lnTo>
                    <a:pt x="1" y="737745"/>
                  </a:lnTo>
                  <a:cubicBezTo>
                    <a:pt x="1" y="330300"/>
                    <a:pt x="330301" y="0"/>
                    <a:pt x="737746" y="0"/>
                  </a:cubicBezTo>
                  <a:close/>
                </a:path>
              </a:pathLst>
            </a:custGeom>
            <a:solidFill>
              <a:srgbClr val="16B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6665AF-1771-52F1-C621-35A253BF5272}"/>
                </a:ext>
              </a:extLst>
            </p:cNvPr>
            <p:cNvSpPr/>
            <p:nvPr/>
          </p:nvSpPr>
          <p:spPr>
            <a:xfrm>
              <a:off x="3766026" y="4400211"/>
              <a:ext cx="1520972" cy="7755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/>
                  </a:solidFill>
                </a:rPr>
                <a:t>Operadores aritméticos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FF1212-A7CD-DA76-D5CF-3E764BFA1E2A}"/>
                </a:ext>
              </a:extLst>
            </p:cNvPr>
            <p:cNvGrpSpPr/>
            <p:nvPr/>
          </p:nvGrpSpPr>
          <p:grpSpPr>
            <a:xfrm>
              <a:off x="4097518" y="2897699"/>
              <a:ext cx="869133" cy="1015663"/>
              <a:chOff x="2752254" y="2512977"/>
              <a:chExt cx="869133" cy="1015663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F3B23B1-D410-015C-B81C-23603CDF31B4}"/>
                  </a:ext>
                </a:extLst>
              </p:cNvPr>
              <p:cNvSpPr/>
              <p:nvPr/>
            </p:nvSpPr>
            <p:spPr>
              <a:xfrm>
                <a:off x="2752254" y="2593417"/>
                <a:ext cx="869133" cy="869133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89AE4C-4F65-AB67-5DC8-70EC31E40E8C}"/>
                  </a:ext>
                </a:extLst>
              </p:cNvPr>
              <p:cNvSpPr txBox="1"/>
              <p:nvPr/>
            </p:nvSpPr>
            <p:spPr>
              <a:xfrm>
                <a:off x="2866831" y="2512977"/>
                <a:ext cx="61266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6000" dirty="0">
                    <a:solidFill>
                      <a:schemeClr val="bg1"/>
                    </a:solidFill>
                  </a:rPr>
                  <a:t>#</a:t>
                </a:r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25A8F2-FD83-5601-BBD6-7BBE1FD99AD0}"/>
              </a:ext>
            </a:extLst>
          </p:cNvPr>
          <p:cNvGrpSpPr/>
          <p:nvPr/>
        </p:nvGrpSpPr>
        <p:grpSpPr>
          <a:xfrm>
            <a:off x="9745736" y="2978758"/>
            <a:ext cx="1394776" cy="2417107"/>
            <a:chOff x="10642029" y="2970964"/>
            <a:chExt cx="1394776" cy="241710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F7A448-F738-66A4-0DF3-020FE47DBBE6}"/>
                </a:ext>
              </a:extLst>
            </p:cNvPr>
            <p:cNvSpPr/>
            <p:nvPr/>
          </p:nvSpPr>
          <p:spPr>
            <a:xfrm>
              <a:off x="10642029" y="4400211"/>
              <a:ext cx="1394776" cy="9878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Especifica-dores de formato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4E2F08B-8D11-E860-C3C9-E5DA13B3B4D4}"/>
                </a:ext>
              </a:extLst>
            </p:cNvPr>
            <p:cNvGrpSpPr/>
            <p:nvPr/>
          </p:nvGrpSpPr>
          <p:grpSpPr>
            <a:xfrm>
              <a:off x="10912225" y="2970964"/>
              <a:ext cx="869133" cy="869133"/>
              <a:chOff x="9319031" y="3126678"/>
              <a:chExt cx="869133" cy="86913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B4AC442-A2D5-B702-09BA-86AC06615BD3}"/>
                  </a:ext>
                </a:extLst>
              </p:cNvPr>
              <p:cNvSpPr/>
              <p:nvPr/>
            </p:nvSpPr>
            <p:spPr>
              <a:xfrm>
                <a:off x="9319031" y="3126678"/>
                <a:ext cx="869133" cy="86913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/>
              </a:p>
            </p:txBody>
          </p:sp>
          <p:sp>
            <p:nvSpPr>
              <p:cNvPr id="21" name="Arrow: Bent-Up 20">
                <a:extLst>
                  <a:ext uri="{FF2B5EF4-FFF2-40B4-BE49-F238E27FC236}">
                    <a16:creationId xmlns:a16="http://schemas.microsoft.com/office/drawing/2014/main" id="{912AFB95-F357-7AAD-13C4-383705BA8387}"/>
                  </a:ext>
                </a:extLst>
              </p:cNvPr>
              <p:cNvSpPr/>
              <p:nvPr/>
            </p:nvSpPr>
            <p:spPr>
              <a:xfrm rot="5400000" flipV="1">
                <a:off x="9467154" y="3345484"/>
                <a:ext cx="514547" cy="442621"/>
              </a:xfrm>
              <a:prstGeom prst="bentUpArrow">
                <a:avLst>
                  <a:gd name="adj1" fmla="val 25000"/>
                  <a:gd name="adj2" fmla="val 25000"/>
                  <a:gd name="adj3" fmla="val 2715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32C414-0D6B-554E-2A2A-4F98EEA86A0A}"/>
              </a:ext>
            </a:extLst>
          </p:cNvPr>
          <p:cNvGrpSpPr/>
          <p:nvPr/>
        </p:nvGrpSpPr>
        <p:grpSpPr>
          <a:xfrm>
            <a:off x="8052896" y="2970964"/>
            <a:ext cx="1504888" cy="2214775"/>
            <a:chOff x="8313247" y="2970964"/>
            <a:chExt cx="1504888" cy="221477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BE1F74-77B5-9840-6AB5-F9B1151C0654}"/>
                </a:ext>
              </a:extLst>
            </p:cNvPr>
            <p:cNvSpPr/>
            <p:nvPr/>
          </p:nvSpPr>
          <p:spPr>
            <a:xfrm>
              <a:off x="8640656" y="2970964"/>
              <a:ext cx="869133" cy="86913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4800" dirty="0"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0</a:t>
              </a:r>
              <a:endParaRPr lang="en-US" sz="4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82981B-BA10-6B7A-C084-C2E9E65ADD9A}"/>
                </a:ext>
              </a:extLst>
            </p:cNvPr>
            <p:cNvSpPr/>
            <p:nvPr/>
          </p:nvSpPr>
          <p:spPr>
            <a:xfrm>
              <a:off x="8313247" y="4400211"/>
              <a:ext cx="1504888" cy="7855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Salida con formato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95CE2D7-3EDA-DD29-01E3-261A40E05B88}"/>
              </a:ext>
            </a:extLst>
          </p:cNvPr>
          <p:cNvSpPr txBox="1"/>
          <p:nvPr/>
        </p:nvSpPr>
        <p:spPr>
          <a:xfrm>
            <a:off x="72424" y="6557018"/>
            <a:ext cx="60975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de: https://insights.dice.com/wp-content/uploads/2018/01/Freelance-Developer-Dice.jpeg</a:t>
            </a:r>
          </a:p>
        </p:txBody>
      </p:sp>
    </p:spTree>
    <p:extLst>
      <p:ext uri="{BB962C8B-B14F-4D97-AF65-F5344CB8AC3E}">
        <p14:creationId xmlns:p14="http://schemas.microsoft.com/office/powerpoint/2010/main" val="80685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EFC21-FF26-4391-5D72-49D1C967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2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338E3B-0880-9677-9EFA-0DD1D1BD1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20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A9507-CCBF-0944-F977-CEA7149A5ED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7699218" cy="463601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s-ES" sz="2400" dirty="0"/>
              <a:t>Implementar un programa que genere una boleta de venta similar a la mostrada (salida con formato).</a:t>
            </a:r>
          </a:p>
          <a:p>
            <a:pPr>
              <a:lnSpc>
                <a:spcPct val="120000"/>
              </a:lnSpc>
            </a:pPr>
            <a:r>
              <a:rPr lang="es-ES" sz="2400" dirty="0"/>
              <a:t>Debe solicitar mediante Scanner, los siguientes datos: nombre de cliente, nombre del producto, precio y cantidad comprada.</a:t>
            </a:r>
          </a:p>
          <a:p>
            <a:pPr>
              <a:lnSpc>
                <a:spcPct val="120000"/>
              </a:lnSpc>
            </a:pPr>
            <a:r>
              <a:rPr lang="es-ES" sz="2400" dirty="0"/>
              <a:t>Si el cliente se llama ANA o JUAN, realizar un descuento del 5% (</a:t>
            </a:r>
            <a:r>
              <a:rPr lang="es-ES" sz="2400" dirty="0" err="1">
                <a:solidFill>
                  <a:schemeClr val="accent2"/>
                </a:solidFill>
              </a:rPr>
              <a:t>String.equals</a:t>
            </a:r>
            <a:r>
              <a:rPr lang="es-ES" sz="2400" dirty="0"/>
              <a:t>)</a:t>
            </a:r>
          </a:p>
          <a:p>
            <a:pPr>
              <a:lnSpc>
                <a:spcPct val="120000"/>
              </a:lnSpc>
            </a:pPr>
            <a:r>
              <a:rPr lang="es-ES" sz="2400" dirty="0"/>
              <a:t>Si el nombre del producto contiene la palabra GAMER, realizar adicionalmente un descuento de 2% (</a:t>
            </a:r>
            <a:r>
              <a:rPr lang="es-ES" sz="2400" dirty="0" err="1">
                <a:solidFill>
                  <a:schemeClr val="accent2"/>
                </a:solidFill>
              </a:rPr>
              <a:t>String.contains</a:t>
            </a:r>
            <a:r>
              <a:rPr lang="es-ES" sz="2400" dirty="0"/>
              <a:t>).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Deben </a:t>
            </a:r>
            <a:r>
              <a:rPr lang="en-US" sz="2400" dirty="0" err="1"/>
              <a:t>ingresarse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datos</a:t>
            </a:r>
            <a:r>
              <a:rPr lang="en-US" sz="2400" dirty="0"/>
              <a:t> de dos </a:t>
            </a:r>
            <a:r>
              <a:rPr lang="en-US" sz="2400" dirty="0" err="1"/>
              <a:t>productos</a:t>
            </a:r>
            <a:r>
              <a:rPr lang="en-US" sz="2400" dirty="0"/>
              <a:t> </a:t>
            </a:r>
            <a:r>
              <a:rPr lang="en-US" sz="2400" dirty="0" err="1"/>
              <a:t>distintos</a:t>
            </a:r>
            <a:r>
              <a:rPr lang="en-US" sz="2400" dirty="0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371A7D-9611-6A73-0059-9A2A741A025A}"/>
              </a:ext>
            </a:extLst>
          </p:cNvPr>
          <p:cNvGrpSpPr/>
          <p:nvPr/>
        </p:nvGrpSpPr>
        <p:grpSpPr>
          <a:xfrm>
            <a:off x="8537418" y="1382595"/>
            <a:ext cx="3313568" cy="4837136"/>
            <a:chOff x="8781861" y="1846263"/>
            <a:chExt cx="2743200" cy="40928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B603C4-8A31-974A-4712-FD4DEC1A8BF9}"/>
                </a:ext>
              </a:extLst>
            </p:cNvPr>
            <p:cNvSpPr/>
            <p:nvPr/>
          </p:nvSpPr>
          <p:spPr>
            <a:xfrm>
              <a:off x="8781861" y="1846263"/>
              <a:ext cx="2743200" cy="40928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5400071-57BA-0A00-0902-98FA426725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" r="1"/>
            <a:stretch/>
          </p:blipFill>
          <p:spPr bwMode="auto">
            <a:xfrm>
              <a:off x="8953875" y="2097150"/>
              <a:ext cx="2427083" cy="3514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A00DEF-F415-7A5E-41A8-9737724FD658}"/>
              </a:ext>
            </a:extLst>
          </p:cNvPr>
          <p:cNvGrpSpPr/>
          <p:nvPr/>
        </p:nvGrpSpPr>
        <p:grpSpPr>
          <a:xfrm>
            <a:off x="867075" y="-40106"/>
            <a:ext cx="4629752" cy="1015663"/>
            <a:chOff x="924025" y="1526961"/>
            <a:chExt cx="4629752" cy="10156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7937A2-5125-C91F-9F63-8C271502CA64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BE38A9-B4C0-FE88-A859-5B5738592965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E11D77-CFA9-8171-EA16-F2C01E41A935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87049F-33F6-1236-D01E-5627A36A7AB4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269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63A0-764F-792D-3F43-7474BD7A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grupal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18E3C7-3BFF-8F75-8E58-2C4F28BEF7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21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71356-1799-139A-6FB0-2987604527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07737"/>
            <a:ext cx="7372927" cy="4662434"/>
          </a:xfrm>
        </p:spPr>
        <p:txBody>
          <a:bodyPr>
            <a:normAutofit fontScale="70000" lnSpcReduction="20000"/>
          </a:bodyPr>
          <a:lstStyle/>
          <a:p>
            <a:pPr marL="565150" indent="-514350">
              <a:lnSpc>
                <a:spcPct val="120000"/>
              </a:lnSpc>
              <a:buFont typeface="+mj-lt"/>
              <a:buAutoNum type="arabicPeriod"/>
            </a:pPr>
            <a:r>
              <a:rPr lang="es-ES" dirty="0"/>
              <a:t>Implementar un programa que imprima un boleto de viaje interprovincial.</a:t>
            </a:r>
          </a:p>
          <a:p>
            <a:pPr marL="565150" indent="-514350">
              <a:lnSpc>
                <a:spcPct val="120000"/>
              </a:lnSpc>
              <a:buFont typeface="+mj-lt"/>
              <a:buAutoNum type="arabicPeriod"/>
            </a:pPr>
            <a:r>
              <a:rPr lang="es-ES" dirty="0"/>
              <a:t>Implementar un programa que imprima una boleta de pago, incluyendo descuentos, subtotal y total.</a:t>
            </a:r>
          </a:p>
          <a:p>
            <a:pPr marL="565150" indent="-514350">
              <a:lnSpc>
                <a:spcPct val="120000"/>
              </a:lnSpc>
              <a:buFont typeface="+mj-lt"/>
              <a:buAutoNum type="arabicPeriod"/>
            </a:pPr>
            <a:r>
              <a:rPr lang="es-ES" dirty="0"/>
              <a:t>Implementar un programa que imprima un ticket de operación de un agente bancario.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es-ES" b="1" dirty="0"/>
              <a:t>Condiciones:</a:t>
            </a:r>
          </a:p>
          <a:p>
            <a:pPr>
              <a:lnSpc>
                <a:spcPct val="120000"/>
              </a:lnSpc>
            </a:pPr>
            <a:r>
              <a:rPr lang="es-ES" dirty="0"/>
              <a:t>Los datos deben ser leídos de teclado usando Scanner.</a:t>
            </a:r>
          </a:p>
          <a:p>
            <a:pPr>
              <a:lnSpc>
                <a:spcPct val="120000"/>
              </a:lnSpc>
            </a:pPr>
            <a:r>
              <a:rPr lang="es-ES" dirty="0"/>
              <a:t>Deben utilizarse todos los tipos de datos primitivos.</a:t>
            </a:r>
          </a:p>
          <a:p>
            <a:pPr>
              <a:lnSpc>
                <a:spcPct val="120000"/>
              </a:lnSpc>
            </a:pPr>
            <a:r>
              <a:rPr lang="es-ES" dirty="0"/>
              <a:t>Hacer uso de los métodos </a:t>
            </a:r>
            <a:r>
              <a:rPr lang="es-ES" b="1" dirty="0" err="1">
                <a:solidFill>
                  <a:srgbClr val="16B6C6"/>
                </a:solidFill>
              </a:rPr>
              <a:t>toUpperCase</a:t>
            </a:r>
            <a:r>
              <a:rPr lang="es-ES" b="1" dirty="0">
                <a:solidFill>
                  <a:srgbClr val="8E927B"/>
                </a:solidFill>
              </a:rPr>
              <a:t>()</a:t>
            </a:r>
            <a:r>
              <a:rPr lang="es-ES" dirty="0"/>
              <a:t> y </a:t>
            </a:r>
            <a:r>
              <a:rPr lang="es-ES" b="1" dirty="0" err="1">
                <a:solidFill>
                  <a:srgbClr val="16B6C6"/>
                </a:solidFill>
              </a:rPr>
              <a:t>toLowerCase</a:t>
            </a:r>
            <a:r>
              <a:rPr lang="es-ES" b="1" dirty="0">
                <a:solidFill>
                  <a:srgbClr val="8E927B"/>
                </a:solidFill>
              </a:rPr>
              <a:t>()</a:t>
            </a:r>
            <a:r>
              <a:rPr lang="es-ES" dirty="0"/>
              <a:t> de la clase </a:t>
            </a:r>
            <a:r>
              <a:rPr lang="es-ES" b="1" dirty="0" err="1">
                <a:solidFill>
                  <a:srgbClr val="8E927B"/>
                </a:solidFill>
              </a:rPr>
              <a:t>String</a:t>
            </a:r>
            <a:r>
              <a:rPr lang="es-E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2361B-123A-158C-5022-4E64314B5E2C}"/>
              </a:ext>
            </a:extLst>
          </p:cNvPr>
          <p:cNvSpPr txBox="1"/>
          <p:nvPr/>
        </p:nvSpPr>
        <p:spPr>
          <a:xfrm>
            <a:off x="8610600" y="2578790"/>
            <a:ext cx="3343563" cy="3946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Indicaciones</a:t>
            </a:r>
            <a:br>
              <a:rPr lang="en-US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</a:br>
            <a:endParaRPr lang="en-US" b="1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Grupos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: 3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integrantes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máximo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Entregables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: a). Video de 3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minutos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máximo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)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explicando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las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soluciones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propuestas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; b).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Archivo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ZIP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conteniendo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Proyecto java con las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soluciones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Cada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integrante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aparecerá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video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explicando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un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ejercicio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Luego de la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explicación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de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cada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solución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deberá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introducir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un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cambio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código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que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genere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un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resultado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incorrecto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explicar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los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resultados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59FA58-A78A-A9E9-3F96-6C468073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285" y="1242946"/>
            <a:ext cx="1906405" cy="12609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AEC025-8EB4-8C65-800C-DBA82A5CA60B}"/>
              </a:ext>
            </a:extLst>
          </p:cNvPr>
          <p:cNvCxnSpPr/>
          <p:nvPr/>
        </p:nvCxnSpPr>
        <p:spPr>
          <a:xfrm>
            <a:off x="8447285" y="1108364"/>
            <a:ext cx="0" cy="542174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00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BB5845-9A47-FEDC-A85E-2D014CA2F3DA}"/>
              </a:ext>
            </a:extLst>
          </p:cNvPr>
          <p:cNvSpPr/>
          <p:nvPr/>
        </p:nvSpPr>
        <p:spPr>
          <a:xfrm>
            <a:off x="0" y="6356350"/>
            <a:ext cx="7320380" cy="501650"/>
          </a:xfrm>
          <a:prstGeom prst="rect">
            <a:avLst/>
          </a:prstGeom>
          <a:solidFill>
            <a:srgbClr val="E5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03D496-97CF-4B26-B9D0-D3967604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Resumen de la sesión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7D7EB-E94C-4379-ADE6-A12EB7C4CB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7160491" cy="4373562"/>
          </a:xfrm>
        </p:spPr>
        <p:txBody>
          <a:bodyPr>
            <a:normAutofit/>
          </a:bodyPr>
          <a:lstStyle/>
          <a:p>
            <a:r>
              <a:rPr lang="es-ES" dirty="0"/>
              <a:t>¿Qué tipos de comentarios podemos agregar a nuestro código? Explicar.</a:t>
            </a:r>
          </a:p>
          <a:p>
            <a:r>
              <a:rPr lang="es-ES" dirty="0"/>
              <a:t>¿Cuál es la utilidad de los operadores relacionales y lógicos?</a:t>
            </a:r>
          </a:p>
          <a:p>
            <a:r>
              <a:rPr lang="es-ES" dirty="0"/>
              <a:t>¿Qué tipos de operaciones podemos realizar con la clase </a:t>
            </a:r>
            <a:r>
              <a:rPr lang="es-ES" b="1" dirty="0" err="1"/>
              <a:t>Math</a:t>
            </a:r>
            <a:r>
              <a:rPr lang="es-ES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714D7F-9F45-47C5-88DE-53E493F191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6163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22</a:t>
            </a:fld>
            <a:endParaRPr lang="es-P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C220F-3C2B-B243-4B55-66FDD2674876}"/>
              </a:ext>
            </a:extLst>
          </p:cNvPr>
          <p:cNvSpPr txBox="1"/>
          <p:nvPr/>
        </p:nvSpPr>
        <p:spPr>
          <a:xfrm>
            <a:off x="101605" y="6421002"/>
            <a:ext cx="973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https://dpemfoco.com.br/wp-content/uploads/2019/08/Departamento-de-Pessoal-em-Foco-Checklist-Check-list-Checklists.png</a:t>
            </a:r>
          </a:p>
        </p:txBody>
      </p:sp>
      <p:pic>
        <p:nvPicPr>
          <p:cNvPr id="4098" name="Picture 2" descr="Departamento de Pessoal em Foco - Checklist, Check list, Checklists |  Departamento de Pessoal em Foco">
            <a:extLst>
              <a:ext uri="{FF2B5EF4-FFF2-40B4-BE49-F238E27FC236}">
                <a16:creationId xmlns:a16="http://schemas.microsoft.com/office/drawing/2014/main" id="{F8CB8AA5-99DD-1396-1A63-375719030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380" y="2484438"/>
            <a:ext cx="4871619" cy="437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70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AAE1-A89A-796E-F861-8B102D4B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7596FB-30E1-8EAC-F179-F56EE7A8D8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23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3BD92-8F52-2949-7992-63F50DB2A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8370455" cy="43735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s-ES" dirty="0"/>
              <a:t>Tanenbaum &amp; Van </a:t>
            </a:r>
            <a:r>
              <a:rPr lang="es-ES" dirty="0" err="1"/>
              <a:t>Steen</a:t>
            </a:r>
            <a:r>
              <a:rPr lang="es-ES" dirty="0"/>
              <a:t> (2008).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Algoritmos y Estructuras de Datos - Principios y Paradigmas, 2da Edición</a:t>
            </a:r>
            <a:r>
              <a:rPr lang="es-ES" dirty="0"/>
              <a:t>. Pearson </a:t>
            </a:r>
            <a:r>
              <a:rPr lang="es-ES" dirty="0" err="1"/>
              <a:t>Education</a:t>
            </a:r>
            <a:r>
              <a:rPr lang="es-ES" dirty="0"/>
              <a:t>​.</a:t>
            </a:r>
          </a:p>
          <a:p>
            <a:pPr>
              <a:lnSpc>
                <a:spcPct val="120000"/>
              </a:lnSpc>
            </a:pPr>
            <a:r>
              <a:rPr lang="en-US" dirty="0"/>
              <a:t>Khalid A. Mughal &amp; Rolf W. Rasmussen (2017). A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Programmer’s guide to Java SE 8 Oracle Certified Associate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s-ES" dirty="0" err="1"/>
              <a:t>Schildt</a:t>
            </a:r>
            <a:r>
              <a:rPr lang="es-ES" dirty="0"/>
              <a:t>, Herbert (2019).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A Java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Beginner’s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Guide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Eighth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Edition</a:t>
            </a:r>
            <a:r>
              <a:rPr lang="es-ES" dirty="0"/>
              <a:t>. Oracle </a:t>
            </a:r>
            <a:r>
              <a:rPr lang="es-ES" dirty="0" err="1"/>
              <a:t>Press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s-ES" dirty="0" err="1"/>
              <a:t>Schildt</a:t>
            </a:r>
            <a:r>
              <a:rPr lang="es-ES" dirty="0"/>
              <a:t>, Herbert (2019).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Java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Complete Reference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Eleventh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Edition</a:t>
            </a:r>
            <a:r>
              <a:rPr lang="es-ES" dirty="0"/>
              <a:t>. Oracle </a:t>
            </a:r>
            <a:r>
              <a:rPr lang="es-ES" dirty="0" err="1"/>
              <a:t>Press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21AEC-CD51-7E5F-26CB-5CDC143BC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18"/>
          <a:stretch/>
        </p:blipFill>
        <p:spPr>
          <a:xfrm>
            <a:off x="9208655" y="1057997"/>
            <a:ext cx="2983345" cy="516860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7CE11-3AE4-2A5E-0825-C0E9DFAB006E}"/>
              </a:ext>
            </a:extLst>
          </p:cNvPr>
          <p:cNvSpPr txBox="1"/>
          <p:nvPr/>
        </p:nvSpPr>
        <p:spPr>
          <a:xfrm>
            <a:off x="101605" y="6421002"/>
            <a:ext cx="973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https://pngimg.com/d/book_PNG51088.png</a:t>
            </a:r>
          </a:p>
        </p:txBody>
      </p:sp>
    </p:spTree>
    <p:extLst>
      <p:ext uri="{BB962C8B-B14F-4D97-AF65-F5344CB8AC3E}">
        <p14:creationId xmlns:p14="http://schemas.microsoft.com/office/powerpoint/2010/main" val="359810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0003CC-E03E-3A1C-0388-C093CF59882A}"/>
              </a:ext>
            </a:extLst>
          </p:cNvPr>
          <p:cNvSpPr/>
          <p:nvPr/>
        </p:nvSpPr>
        <p:spPr>
          <a:xfrm>
            <a:off x="6416560" y="1887394"/>
            <a:ext cx="1475491" cy="4970606"/>
          </a:xfrm>
          <a:custGeom>
            <a:avLst/>
            <a:gdLst>
              <a:gd name="connsiteX0" fmla="*/ 737746 w 1475491"/>
              <a:gd name="connsiteY0" fmla="*/ 0 h 4970606"/>
              <a:gd name="connsiteX1" fmla="*/ 1475491 w 1475491"/>
              <a:gd name="connsiteY1" fmla="*/ 737745 h 4970606"/>
              <a:gd name="connsiteX2" fmla="*/ 1475490 w 1475491"/>
              <a:gd name="connsiteY2" fmla="*/ 1475490 h 4970606"/>
              <a:gd name="connsiteX3" fmla="*/ 1475489 w 1475491"/>
              <a:gd name="connsiteY3" fmla="*/ 1475490 h 4970606"/>
              <a:gd name="connsiteX4" fmla="*/ 1475489 w 1475491"/>
              <a:gd name="connsiteY4" fmla="*/ 4970606 h 4970606"/>
              <a:gd name="connsiteX5" fmla="*/ 0 w 1475491"/>
              <a:gd name="connsiteY5" fmla="*/ 4970606 h 4970606"/>
              <a:gd name="connsiteX6" fmla="*/ 0 w 1475491"/>
              <a:gd name="connsiteY6" fmla="*/ 1083569 h 4970606"/>
              <a:gd name="connsiteX7" fmla="*/ 1 w 1475491"/>
              <a:gd name="connsiteY7" fmla="*/ 1083569 h 4970606"/>
              <a:gd name="connsiteX8" fmla="*/ 1 w 1475491"/>
              <a:gd name="connsiteY8" fmla="*/ 737745 h 4970606"/>
              <a:gd name="connsiteX9" fmla="*/ 737746 w 1475491"/>
              <a:gd name="connsiteY9" fmla="*/ 0 h 497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75491" h="4970606">
                <a:moveTo>
                  <a:pt x="737746" y="0"/>
                </a:moveTo>
                <a:cubicBezTo>
                  <a:pt x="1145191" y="0"/>
                  <a:pt x="1475491" y="330300"/>
                  <a:pt x="1475491" y="737745"/>
                </a:cubicBezTo>
                <a:lnTo>
                  <a:pt x="1475490" y="1475490"/>
                </a:lnTo>
                <a:lnTo>
                  <a:pt x="1475489" y="1475490"/>
                </a:lnTo>
                <a:lnTo>
                  <a:pt x="1475489" y="4970606"/>
                </a:lnTo>
                <a:lnTo>
                  <a:pt x="0" y="4970606"/>
                </a:lnTo>
                <a:lnTo>
                  <a:pt x="0" y="1083569"/>
                </a:lnTo>
                <a:lnTo>
                  <a:pt x="1" y="1083569"/>
                </a:lnTo>
                <a:lnTo>
                  <a:pt x="1" y="737745"/>
                </a:lnTo>
                <a:cubicBezTo>
                  <a:pt x="1" y="330300"/>
                  <a:pt x="330301" y="0"/>
                  <a:pt x="737746" y="0"/>
                </a:cubicBezTo>
                <a:close/>
              </a:path>
            </a:pathLst>
          </a:custGeom>
          <a:solidFill>
            <a:srgbClr val="16B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D788E-1E21-04A9-A5BC-097299739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16" r="21859"/>
          <a:stretch/>
        </p:blipFill>
        <p:spPr>
          <a:xfrm flipH="1">
            <a:off x="0" y="0"/>
            <a:ext cx="3429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A1DE5-DBBE-C61C-4E57-547B67A1C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402" y="849745"/>
            <a:ext cx="7560398" cy="785528"/>
          </a:xfrm>
        </p:spPr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D7BE1-2A46-3C0D-481D-858C144E9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</a:t>
            </a:fld>
            <a:endParaRPr lang="es-PE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E43AFB5-70FF-5449-06B0-3D076E86ABDE}"/>
              </a:ext>
            </a:extLst>
          </p:cNvPr>
          <p:cNvGrpSpPr/>
          <p:nvPr/>
        </p:nvGrpSpPr>
        <p:grpSpPr>
          <a:xfrm>
            <a:off x="6420427" y="2970964"/>
            <a:ext cx="1444516" cy="2178087"/>
            <a:chOff x="6090637" y="2970964"/>
            <a:chExt cx="1444516" cy="21780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EE433D-0296-1BD1-7F30-30EEA7E8421B}"/>
                </a:ext>
              </a:extLst>
            </p:cNvPr>
            <p:cNvSpPr/>
            <p:nvPr/>
          </p:nvSpPr>
          <p:spPr>
            <a:xfrm>
              <a:off x="6090637" y="4400211"/>
              <a:ext cx="1444516" cy="7488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/>
                  </a:solidFill>
                </a:rPr>
                <a:t>Operadores lógicos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A8A0D49-BF77-13F3-836D-A5C58B3E7159}"/>
                </a:ext>
              </a:extLst>
            </p:cNvPr>
            <p:cNvGrpSpPr/>
            <p:nvPr/>
          </p:nvGrpSpPr>
          <p:grpSpPr>
            <a:xfrm>
              <a:off x="6369087" y="2970964"/>
              <a:ext cx="869133" cy="869133"/>
              <a:chOff x="5355315" y="2598344"/>
              <a:chExt cx="869133" cy="86913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755BFAA-EF2D-62FD-D4C5-7C5CE53FC0B8}"/>
                  </a:ext>
                </a:extLst>
              </p:cNvPr>
              <p:cNvSpPr/>
              <p:nvPr/>
            </p:nvSpPr>
            <p:spPr>
              <a:xfrm>
                <a:off x="5355315" y="2598344"/>
                <a:ext cx="869133" cy="869133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D90E1D0-97F6-4497-5BF0-DD926EAE5D17}"/>
                  </a:ext>
                </a:extLst>
              </p:cNvPr>
              <p:cNvGrpSpPr/>
              <p:nvPr/>
            </p:nvGrpSpPr>
            <p:grpSpPr>
              <a:xfrm>
                <a:off x="5500170" y="2756298"/>
                <a:ext cx="579422" cy="553223"/>
                <a:chOff x="3838669" y="3150606"/>
                <a:chExt cx="733713" cy="700537"/>
              </a:xfrm>
              <a:solidFill>
                <a:schemeClr val="bg1"/>
              </a:solidFill>
            </p:grpSpPr>
            <p:sp>
              <p:nvSpPr>
                <p:cNvPr id="14" name="Arrow: Up 13">
                  <a:extLst>
                    <a:ext uri="{FF2B5EF4-FFF2-40B4-BE49-F238E27FC236}">
                      <a16:creationId xmlns:a16="http://schemas.microsoft.com/office/drawing/2014/main" id="{61E88F85-6EA2-B59E-1BCC-BC00A4895157}"/>
                    </a:ext>
                  </a:extLst>
                </p:cNvPr>
                <p:cNvSpPr/>
                <p:nvPr/>
              </p:nvSpPr>
              <p:spPr>
                <a:xfrm>
                  <a:off x="3838669" y="3150606"/>
                  <a:ext cx="317253" cy="688063"/>
                </a:xfrm>
                <a:prstGeom prst="upArrow">
                  <a:avLst>
                    <a:gd name="adj1" fmla="val 50000"/>
                    <a:gd name="adj2" fmla="val 7853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Arrow: Up 14">
                  <a:extLst>
                    <a:ext uri="{FF2B5EF4-FFF2-40B4-BE49-F238E27FC236}">
                      <a16:creationId xmlns:a16="http://schemas.microsoft.com/office/drawing/2014/main" id="{7B79007E-3AD6-BF2E-B111-492471FF179F}"/>
                    </a:ext>
                  </a:extLst>
                </p:cNvPr>
                <p:cNvSpPr/>
                <p:nvPr/>
              </p:nvSpPr>
              <p:spPr>
                <a:xfrm flipV="1">
                  <a:off x="4255129" y="3163080"/>
                  <a:ext cx="317253" cy="688063"/>
                </a:xfrm>
                <a:prstGeom prst="upArrow">
                  <a:avLst>
                    <a:gd name="adj1" fmla="val 50000"/>
                    <a:gd name="adj2" fmla="val 7853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C6665AF-1771-52F1-C621-35A253BF5272}"/>
              </a:ext>
            </a:extLst>
          </p:cNvPr>
          <p:cNvSpPr/>
          <p:nvPr/>
        </p:nvSpPr>
        <p:spPr>
          <a:xfrm>
            <a:off x="4711502" y="4400211"/>
            <a:ext cx="1520972" cy="775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Operadores aritméticos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FF1212-A7CD-DA76-D5CF-3E764BFA1E2A}"/>
              </a:ext>
            </a:extLst>
          </p:cNvPr>
          <p:cNvGrpSpPr/>
          <p:nvPr/>
        </p:nvGrpSpPr>
        <p:grpSpPr>
          <a:xfrm>
            <a:off x="5042994" y="2897699"/>
            <a:ext cx="869133" cy="1015663"/>
            <a:chOff x="2752254" y="2512977"/>
            <a:chExt cx="869133" cy="1015663"/>
          </a:xfrm>
          <a:solidFill>
            <a:schemeClr val="bg1">
              <a:lumMod val="85000"/>
            </a:schemeClr>
          </a:soli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F3B23B1-D410-015C-B81C-23603CDF31B4}"/>
                </a:ext>
              </a:extLst>
            </p:cNvPr>
            <p:cNvSpPr/>
            <p:nvPr/>
          </p:nvSpPr>
          <p:spPr>
            <a:xfrm>
              <a:off x="2752254" y="2593417"/>
              <a:ext cx="869133" cy="8691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89AE4C-4F65-AB67-5DC8-70EC31E40E8C}"/>
                </a:ext>
              </a:extLst>
            </p:cNvPr>
            <p:cNvSpPr txBox="1"/>
            <p:nvPr/>
          </p:nvSpPr>
          <p:spPr>
            <a:xfrm>
              <a:off x="2866831" y="2512977"/>
              <a:ext cx="6126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dirty="0">
                  <a:solidFill>
                    <a:schemeClr val="bg1"/>
                  </a:solidFill>
                </a:rPr>
                <a:t>#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25A8F2-FD83-5601-BBD6-7BBE1FD99AD0}"/>
              </a:ext>
            </a:extLst>
          </p:cNvPr>
          <p:cNvGrpSpPr/>
          <p:nvPr/>
        </p:nvGrpSpPr>
        <p:grpSpPr>
          <a:xfrm>
            <a:off x="9745736" y="2978758"/>
            <a:ext cx="1394776" cy="2417107"/>
            <a:chOff x="10642029" y="2970964"/>
            <a:chExt cx="1394776" cy="241710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F7A448-F738-66A4-0DF3-020FE47DBBE6}"/>
                </a:ext>
              </a:extLst>
            </p:cNvPr>
            <p:cNvSpPr/>
            <p:nvPr/>
          </p:nvSpPr>
          <p:spPr>
            <a:xfrm>
              <a:off x="10642029" y="4400211"/>
              <a:ext cx="1394776" cy="9878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Especifica-dores de formato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4E2F08B-8D11-E860-C3C9-E5DA13B3B4D4}"/>
                </a:ext>
              </a:extLst>
            </p:cNvPr>
            <p:cNvGrpSpPr/>
            <p:nvPr/>
          </p:nvGrpSpPr>
          <p:grpSpPr>
            <a:xfrm>
              <a:off x="10912225" y="2970964"/>
              <a:ext cx="869133" cy="869133"/>
              <a:chOff x="9319031" y="3126678"/>
              <a:chExt cx="869133" cy="86913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B4AC442-A2D5-B702-09BA-86AC06615BD3}"/>
                  </a:ext>
                </a:extLst>
              </p:cNvPr>
              <p:cNvSpPr/>
              <p:nvPr/>
            </p:nvSpPr>
            <p:spPr>
              <a:xfrm>
                <a:off x="9319031" y="3126678"/>
                <a:ext cx="869133" cy="86913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/>
              </a:p>
            </p:txBody>
          </p:sp>
          <p:sp>
            <p:nvSpPr>
              <p:cNvPr id="21" name="Arrow: Bent-Up 20">
                <a:extLst>
                  <a:ext uri="{FF2B5EF4-FFF2-40B4-BE49-F238E27FC236}">
                    <a16:creationId xmlns:a16="http://schemas.microsoft.com/office/drawing/2014/main" id="{912AFB95-F357-7AAD-13C4-383705BA8387}"/>
                  </a:ext>
                </a:extLst>
              </p:cNvPr>
              <p:cNvSpPr/>
              <p:nvPr/>
            </p:nvSpPr>
            <p:spPr>
              <a:xfrm rot="5400000" flipV="1">
                <a:off x="9467154" y="3345484"/>
                <a:ext cx="514547" cy="442621"/>
              </a:xfrm>
              <a:prstGeom prst="bentUpArrow">
                <a:avLst>
                  <a:gd name="adj1" fmla="val 25000"/>
                  <a:gd name="adj2" fmla="val 25000"/>
                  <a:gd name="adj3" fmla="val 2715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32C414-0D6B-554E-2A2A-4F98EEA86A0A}"/>
              </a:ext>
            </a:extLst>
          </p:cNvPr>
          <p:cNvGrpSpPr/>
          <p:nvPr/>
        </p:nvGrpSpPr>
        <p:grpSpPr>
          <a:xfrm>
            <a:off x="8052896" y="2970964"/>
            <a:ext cx="1504888" cy="2214775"/>
            <a:chOff x="8313247" y="2970964"/>
            <a:chExt cx="1504888" cy="221477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BE1F74-77B5-9840-6AB5-F9B1151C0654}"/>
                </a:ext>
              </a:extLst>
            </p:cNvPr>
            <p:cNvSpPr/>
            <p:nvPr/>
          </p:nvSpPr>
          <p:spPr>
            <a:xfrm>
              <a:off x="8640656" y="2970964"/>
              <a:ext cx="869133" cy="86913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4800" dirty="0"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0</a:t>
              </a:r>
              <a:endParaRPr lang="en-US" sz="4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82981B-BA10-6B7A-C084-C2E9E65ADD9A}"/>
                </a:ext>
              </a:extLst>
            </p:cNvPr>
            <p:cNvSpPr/>
            <p:nvPr/>
          </p:nvSpPr>
          <p:spPr>
            <a:xfrm>
              <a:off x="8313247" y="4400211"/>
              <a:ext cx="1504888" cy="7855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Salida con formato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95CE2D7-3EDA-DD29-01E3-261A40E05B88}"/>
              </a:ext>
            </a:extLst>
          </p:cNvPr>
          <p:cNvSpPr txBox="1"/>
          <p:nvPr/>
        </p:nvSpPr>
        <p:spPr>
          <a:xfrm>
            <a:off x="72424" y="6557018"/>
            <a:ext cx="60975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de: https://insights.dice.com/wp-content/uploads/2018/01/Freelance-Developer-Dice.jpeg</a:t>
            </a:r>
          </a:p>
        </p:txBody>
      </p:sp>
    </p:spTree>
    <p:extLst>
      <p:ext uri="{BB962C8B-B14F-4D97-AF65-F5344CB8AC3E}">
        <p14:creationId xmlns:p14="http://schemas.microsoft.com/office/powerpoint/2010/main" val="231978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0003CC-E03E-3A1C-0388-C093CF59882A}"/>
              </a:ext>
            </a:extLst>
          </p:cNvPr>
          <p:cNvSpPr/>
          <p:nvPr/>
        </p:nvSpPr>
        <p:spPr>
          <a:xfrm>
            <a:off x="8055835" y="1887394"/>
            <a:ext cx="1475491" cy="4970606"/>
          </a:xfrm>
          <a:custGeom>
            <a:avLst/>
            <a:gdLst>
              <a:gd name="connsiteX0" fmla="*/ 737746 w 1475491"/>
              <a:gd name="connsiteY0" fmla="*/ 0 h 4970606"/>
              <a:gd name="connsiteX1" fmla="*/ 1475491 w 1475491"/>
              <a:gd name="connsiteY1" fmla="*/ 737745 h 4970606"/>
              <a:gd name="connsiteX2" fmla="*/ 1475490 w 1475491"/>
              <a:gd name="connsiteY2" fmla="*/ 1475490 h 4970606"/>
              <a:gd name="connsiteX3" fmla="*/ 1475489 w 1475491"/>
              <a:gd name="connsiteY3" fmla="*/ 1475490 h 4970606"/>
              <a:gd name="connsiteX4" fmla="*/ 1475489 w 1475491"/>
              <a:gd name="connsiteY4" fmla="*/ 4970606 h 4970606"/>
              <a:gd name="connsiteX5" fmla="*/ 0 w 1475491"/>
              <a:gd name="connsiteY5" fmla="*/ 4970606 h 4970606"/>
              <a:gd name="connsiteX6" fmla="*/ 0 w 1475491"/>
              <a:gd name="connsiteY6" fmla="*/ 1083569 h 4970606"/>
              <a:gd name="connsiteX7" fmla="*/ 1 w 1475491"/>
              <a:gd name="connsiteY7" fmla="*/ 1083569 h 4970606"/>
              <a:gd name="connsiteX8" fmla="*/ 1 w 1475491"/>
              <a:gd name="connsiteY8" fmla="*/ 737745 h 4970606"/>
              <a:gd name="connsiteX9" fmla="*/ 737746 w 1475491"/>
              <a:gd name="connsiteY9" fmla="*/ 0 h 497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75491" h="4970606">
                <a:moveTo>
                  <a:pt x="737746" y="0"/>
                </a:moveTo>
                <a:cubicBezTo>
                  <a:pt x="1145191" y="0"/>
                  <a:pt x="1475491" y="330300"/>
                  <a:pt x="1475491" y="737745"/>
                </a:cubicBezTo>
                <a:lnTo>
                  <a:pt x="1475490" y="1475490"/>
                </a:lnTo>
                <a:lnTo>
                  <a:pt x="1475489" y="1475490"/>
                </a:lnTo>
                <a:lnTo>
                  <a:pt x="1475489" y="4970606"/>
                </a:lnTo>
                <a:lnTo>
                  <a:pt x="0" y="4970606"/>
                </a:lnTo>
                <a:lnTo>
                  <a:pt x="0" y="1083569"/>
                </a:lnTo>
                <a:lnTo>
                  <a:pt x="1" y="1083569"/>
                </a:lnTo>
                <a:lnTo>
                  <a:pt x="1" y="737745"/>
                </a:lnTo>
                <a:cubicBezTo>
                  <a:pt x="1" y="330300"/>
                  <a:pt x="330301" y="0"/>
                  <a:pt x="737746" y="0"/>
                </a:cubicBezTo>
                <a:close/>
              </a:path>
            </a:pathLst>
          </a:custGeom>
          <a:solidFill>
            <a:srgbClr val="16B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D788E-1E21-04A9-A5BC-097299739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16" r="21859"/>
          <a:stretch/>
        </p:blipFill>
        <p:spPr>
          <a:xfrm flipH="1">
            <a:off x="0" y="0"/>
            <a:ext cx="3429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A1DE5-DBBE-C61C-4E57-547B67A1C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402" y="849745"/>
            <a:ext cx="7560398" cy="785528"/>
          </a:xfrm>
        </p:spPr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D7BE1-2A46-3C0D-481D-858C144E9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4</a:t>
            </a:fld>
            <a:endParaRPr lang="es-PE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E43AFB5-70FF-5449-06B0-3D076E86ABDE}"/>
              </a:ext>
            </a:extLst>
          </p:cNvPr>
          <p:cNvGrpSpPr/>
          <p:nvPr/>
        </p:nvGrpSpPr>
        <p:grpSpPr>
          <a:xfrm>
            <a:off x="6420427" y="2970964"/>
            <a:ext cx="1444516" cy="2178087"/>
            <a:chOff x="6090637" y="2970964"/>
            <a:chExt cx="1444516" cy="21780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EE433D-0296-1BD1-7F30-30EEA7E8421B}"/>
                </a:ext>
              </a:extLst>
            </p:cNvPr>
            <p:cNvSpPr/>
            <p:nvPr/>
          </p:nvSpPr>
          <p:spPr>
            <a:xfrm>
              <a:off x="6090637" y="4400211"/>
              <a:ext cx="1444516" cy="7488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Operadores lógicos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A8A0D49-BF77-13F3-836D-A5C58B3E7159}"/>
                </a:ext>
              </a:extLst>
            </p:cNvPr>
            <p:cNvGrpSpPr/>
            <p:nvPr/>
          </p:nvGrpSpPr>
          <p:grpSpPr>
            <a:xfrm>
              <a:off x="6369087" y="2970964"/>
              <a:ext cx="869133" cy="869133"/>
              <a:chOff x="5355315" y="2598344"/>
              <a:chExt cx="869133" cy="86913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755BFAA-EF2D-62FD-D4C5-7C5CE53FC0B8}"/>
                  </a:ext>
                </a:extLst>
              </p:cNvPr>
              <p:cNvSpPr/>
              <p:nvPr/>
            </p:nvSpPr>
            <p:spPr>
              <a:xfrm>
                <a:off x="5355315" y="2598344"/>
                <a:ext cx="869133" cy="86913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D90E1D0-97F6-4497-5BF0-DD926EAE5D17}"/>
                  </a:ext>
                </a:extLst>
              </p:cNvPr>
              <p:cNvGrpSpPr/>
              <p:nvPr/>
            </p:nvGrpSpPr>
            <p:grpSpPr>
              <a:xfrm>
                <a:off x="5500170" y="2756298"/>
                <a:ext cx="579422" cy="553223"/>
                <a:chOff x="3838669" y="3150606"/>
                <a:chExt cx="733713" cy="700537"/>
              </a:xfrm>
              <a:solidFill>
                <a:schemeClr val="bg1"/>
              </a:solidFill>
            </p:grpSpPr>
            <p:sp>
              <p:nvSpPr>
                <p:cNvPr id="14" name="Arrow: Up 13">
                  <a:extLst>
                    <a:ext uri="{FF2B5EF4-FFF2-40B4-BE49-F238E27FC236}">
                      <a16:creationId xmlns:a16="http://schemas.microsoft.com/office/drawing/2014/main" id="{61E88F85-6EA2-B59E-1BCC-BC00A4895157}"/>
                    </a:ext>
                  </a:extLst>
                </p:cNvPr>
                <p:cNvSpPr/>
                <p:nvPr/>
              </p:nvSpPr>
              <p:spPr>
                <a:xfrm>
                  <a:off x="3838669" y="3150606"/>
                  <a:ext cx="317253" cy="688063"/>
                </a:xfrm>
                <a:prstGeom prst="upArrow">
                  <a:avLst>
                    <a:gd name="adj1" fmla="val 50000"/>
                    <a:gd name="adj2" fmla="val 7853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Arrow: Up 14">
                  <a:extLst>
                    <a:ext uri="{FF2B5EF4-FFF2-40B4-BE49-F238E27FC236}">
                      <a16:creationId xmlns:a16="http://schemas.microsoft.com/office/drawing/2014/main" id="{7B79007E-3AD6-BF2E-B111-492471FF179F}"/>
                    </a:ext>
                  </a:extLst>
                </p:cNvPr>
                <p:cNvSpPr/>
                <p:nvPr/>
              </p:nvSpPr>
              <p:spPr>
                <a:xfrm flipV="1">
                  <a:off x="4255129" y="3163080"/>
                  <a:ext cx="317253" cy="688063"/>
                </a:xfrm>
                <a:prstGeom prst="upArrow">
                  <a:avLst>
                    <a:gd name="adj1" fmla="val 50000"/>
                    <a:gd name="adj2" fmla="val 7853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C6665AF-1771-52F1-C621-35A253BF5272}"/>
              </a:ext>
            </a:extLst>
          </p:cNvPr>
          <p:cNvSpPr/>
          <p:nvPr/>
        </p:nvSpPr>
        <p:spPr>
          <a:xfrm>
            <a:off x="4711502" y="4400211"/>
            <a:ext cx="1520972" cy="775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Operadores aritméticos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FF1212-A7CD-DA76-D5CF-3E764BFA1E2A}"/>
              </a:ext>
            </a:extLst>
          </p:cNvPr>
          <p:cNvGrpSpPr/>
          <p:nvPr/>
        </p:nvGrpSpPr>
        <p:grpSpPr>
          <a:xfrm>
            <a:off x="5042994" y="2897699"/>
            <a:ext cx="869133" cy="1015663"/>
            <a:chOff x="2752254" y="2512977"/>
            <a:chExt cx="869133" cy="1015663"/>
          </a:xfrm>
          <a:solidFill>
            <a:schemeClr val="bg1">
              <a:lumMod val="85000"/>
            </a:schemeClr>
          </a:soli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F3B23B1-D410-015C-B81C-23603CDF31B4}"/>
                </a:ext>
              </a:extLst>
            </p:cNvPr>
            <p:cNvSpPr/>
            <p:nvPr/>
          </p:nvSpPr>
          <p:spPr>
            <a:xfrm>
              <a:off x="2752254" y="2593417"/>
              <a:ext cx="869133" cy="8691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89AE4C-4F65-AB67-5DC8-70EC31E40E8C}"/>
                </a:ext>
              </a:extLst>
            </p:cNvPr>
            <p:cNvSpPr txBox="1"/>
            <p:nvPr/>
          </p:nvSpPr>
          <p:spPr>
            <a:xfrm>
              <a:off x="2866831" y="2512977"/>
              <a:ext cx="6126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dirty="0">
                  <a:solidFill>
                    <a:schemeClr val="bg1"/>
                  </a:solidFill>
                </a:rPr>
                <a:t>#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25A8F2-FD83-5601-BBD6-7BBE1FD99AD0}"/>
              </a:ext>
            </a:extLst>
          </p:cNvPr>
          <p:cNvGrpSpPr/>
          <p:nvPr/>
        </p:nvGrpSpPr>
        <p:grpSpPr>
          <a:xfrm>
            <a:off x="9745736" y="2978758"/>
            <a:ext cx="1394776" cy="2417107"/>
            <a:chOff x="10642029" y="2970964"/>
            <a:chExt cx="1394776" cy="241710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F7A448-F738-66A4-0DF3-020FE47DBBE6}"/>
                </a:ext>
              </a:extLst>
            </p:cNvPr>
            <p:cNvSpPr/>
            <p:nvPr/>
          </p:nvSpPr>
          <p:spPr>
            <a:xfrm>
              <a:off x="10642029" y="4400211"/>
              <a:ext cx="1394776" cy="9878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Especifica-dores de formato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4E2F08B-8D11-E860-C3C9-E5DA13B3B4D4}"/>
                </a:ext>
              </a:extLst>
            </p:cNvPr>
            <p:cNvGrpSpPr/>
            <p:nvPr/>
          </p:nvGrpSpPr>
          <p:grpSpPr>
            <a:xfrm>
              <a:off x="10912225" y="2970964"/>
              <a:ext cx="869133" cy="869133"/>
              <a:chOff x="9319031" y="3126678"/>
              <a:chExt cx="869133" cy="86913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B4AC442-A2D5-B702-09BA-86AC06615BD3}"/>
                  </a:ext>
                </a:extLst>
              </p:cNvPr>
              <p:cNvSpPr/>
              <p:nvPr/>
            </p:nvSpPr>
            <p:spPr>
              <a:xfrm>
                <a:off x="9319031" y="3126678"/>
                <a:ext cx="869133" cy="86913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/>
              </a:p>
            </p:txBody>
          </p:sp>
          <p:sp>
            <p:nvSpPr>
              <p:cNvPr id="21" name="Arrow: Bent-Up 20">
                <a:extLst>
                  <a:ext uri="{FF2B5EF4-FFF2-40B4-BE49-F238E27FC236}">
                    <a16:creationId xmlns:a16="http://schemas.microsoft.com/office/drawing/2014/main" id="{912AFB95-F357-7AAD-13C4-383705BA8387}"/>
                  </a:ext>
                </a:extLst>
              </p:cNvPr>
              <p:cNvSpPr/>
              <p:nvPr/>
            </p:nvSpPr>
            <p:spPr>
              <a:xfrm rot="5400000" flipV="1">
                <a:off x="9467154" y="3345484"/>
                <a:ext cx="514547" cy="442621"/>
              </a:xfrm>
              <a:prstGeom prst="bentUpArrow">
                <a:avLst>
                  <a:gd name="adj1" fmla="val 25000"/>
                  <a:gd name="adj2" fmla="val 25000"/>
                  <a:gd name="adj3" fmla="val 2715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32C414-0D6B-554E-2A2A-4F98EEA86A0A}"/>
              </a:ext>
            </a:extLst>
          </p:cNvPr>
          <p:cNvGrpSpPr/>
          <p:nvPr/>
        </p:nvGrpSpPr>
        <p:grpSpPr>
          <a:xfrm>
            <a:off x="8052896" y="2970964"/>
            <a:ext cx="1504888" cy="2214775"/>
            <a:chOff x="8313247" y="2970964"/>
            <a:chExt cx="1504888" cy="221477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BE1F74-77B5-9840-6AB5-F9B1151C0654}"/>
                </a:ext>
              </a:extLst>
            </p:cNvPr>
            <p:cNvSpPr/>
            <p:nvPr/>
          </p:nvSpPr>
          <p:spPr>
            <a:xfrm>
              <a:off x="8640656" y="2970964"/>
              <a:ext cx="869133" cy="86913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4800" dirty="0"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0</a:t>
              </a:r>
              <a:endParaRPr lang="en-US" sz="4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82981B-BA10-6B7A-C084-C2E9E65ADD9A}"/>
                </a:ext>
              </a:extLst>
            </p:cNvPr>
            <p:cNvSpPr/>
            <p:nvPr/>
          </p:nvSpPr>
          <p:spPr>
            <a:xfrm>
              <a:off x="8313247" y="4400211"/>
              <a:ext cx="1504888" cy="7855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/>
                  </a:solidFill>
                </a:rPr>
                <a:t>Salida con formato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95CE2D7-3EDA-DD29-01E3-261A40E05B88}"/>
              </a:ext>
            </a:extLst>
          </p:cNvPr>
          <p:cNvSpPr txBox="1"/>
          <p:nvPr/>
        </p:nvSpPr>
        <p:spPr>
          <a:xfrm>
            <a:off x="72424" y="6557018"/>
            <a:ext cx="60975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de: https://insights.dice.com/wp-content/uploads/2018/01/Freelance-Developer-Dice.jpeg</a:t>
            </a:r>
          </a:p>
        </p:txBody>
      </p:sp>
    </p:spTree>
    <p:extLst>
      <p:ext uri="{BB962C8B-B14F-4D97-AF65-F5344CB8AC3E}">
        <p14:creationId xmlns:p14="http://schemas.microsoft.com/office/powerpoint/2010/main" val="352543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0003CC-E03E-3A1C-0388-C093CF59882A}"/>
              </a:ext>
            </a:extLst>
          </p:cNvPr>
          <p:cNvSpPr/>
          <p:nvPr/>
        </p:nvSpPr>
        <p:spPr>
          <a:xfrm>
            <a:off x="9712752" y="1887394"/>
            <a:ext cx="1475491" cy="4970606"/>
          </a:xfrm>
          <a:custGeom>
            <a:avLst/>
            <a:gdLst>
              <a:gd name="connsiteX0" fmla="*/ 737746 w 1475491"/>
              <a:gd name="connsiteY0" fmla="*/ 0 h 4970606"/>
              <a:gd name="connsiteX1" fmla="*/ 1475491 w 1475491"/>
              <a:gd name="connsiteY1" fmla="*/ 737745 h 4970606"/>
              <a:gd name="connsiteX2" fmla="*/ 1475490 w 1475491"/>
              <a:gd name="connsiteY2" fmla="*/ 1475490 h 4970606"/>
              <a:gd name="connsiteX3" fmla="*/ 1475489 w 1475491"/>
              <a:gd name="connsiteY3" fmla="*/ 1475490 h 4970606"/>
              <a:gd name="connsiteX4" fmla="*/ 1475489 w 1475491"/>
              <a:gd name="connsiteY4" fmla="*/ 4970606 h 4970606"/>
              <a:gd name="connsiteX5" fmla="*/ 0 w 1475491"/>
              <a:gd name="connsiteY5" fmla="*/ 4970606 h 4970606"/>
              <a:gd name="connsiteX6" fmla="*/ 0 w 1475491"/>
              <a:gd name="connsiteY6" fmla="*/ 1083569 h 4970606"/>
              <a:gd name="connsiteX7" fmla="*/ 1 w 1475491"/>
              <a:gd name="connsiteY7" fmla="*/ 1083569 h 4970606"/>
              <a:gd name="connsiteX8" fmla="*/ 1 w 1475491"/>
              <a:gd name="connsiteY8" fmla="*/ 737745 h 4970606"/>
              <a:gd name="connsiteX9" fmla="*/ 737746 w 1475491"/>
              <a:gd name="connsiteY9" fmla="*/ 0 h 497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75491" h="4970606">
                <a:moveTo>
                  <a:pt x="737746" y="0"/>
                </a:moveTo>
                <a:cubicBezTo>
                  <a:pt x="1145191" y="0"/>
                  <a:pt x="1475491" y="330300"/>
                  <a:pt x="1475491" y="737745"/>
                </a:cubicBezTo>
                <a:lnTo>
                  <a:pt x="1475490" y="1475490"/>
                </a:lnTo>
                <a:lnTo>
                  <a:pt x="1475489" y="1475490"/>
                </a:lnTo>
                <a:lnTo>
                  <a:pt x="1475489" y="4970606"/>
                </a:lnTo>
                <a:lnTo>
                  <a:pt x="0" y="4970606"/>
                </a:lnTo>
                <a:lnTo>
                  <a:pt x="0" y="1083569"/>
                </a:lnTo>
                <a:lnTo>
                  <a:pt x="1" y="1083569"/>
                </a:lnTo>
                <a:lnTo>
                  <a:pt x="1" y="737745"/>
                </a:lnTo>
                <a:cubicBezTo>
                  <a:pt x="1" y="330300"/>
                  <a:pt x="330301" y="0"/>
                  <a:pt x="737746" y="0"/>
                </a:cubicBezTo>
                <a:close/>
              </a:path>
            </a:pathLst>
          </a:custGeom>
          <a:solidFill>
            <a:srgbClr val="16B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D788E-1E21-04A9-A5BC-097299739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16" r="21859"/>
          <a:stretch/>
        </p:blipFill>
        <p:spPr>
          <a:xfrm flipH="1">
            <a:off x="0" y="0"/>
            <a:ext cx="3429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A1DE5-DBBE-C61C-4E57-547B67A1C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402" y="849745"/>
            <a:ext cx="7560398" cy="785528"/>
          </a:xfrm>
        </p:spPr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D7BE1-2A46-3C0D-481D-858C144E9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5</a:t>
            </a:fld>
            <a:endParaRPr lang="es-PE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E43AFB5-70FF-5449-06B0-3D076E86ABDE}"/>
              </a:ext>
            </a:extLst>
          </p:cNvPr>
          <p:cNvGrpSpPr/>
          <p:nvPr/>
        </p:nvGrpSpPr>
        <p:grpSpPr>
          <a:xfrm>
            <a:off x="6420427" y="2970964"/>
            <a:ext cx="1444516" cy="2178087"/>
            <a:chOff x="6090637" y="2970964"/>
            <a:chExt cx="1444516" cy="21780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EE433D-0296-1BD1-7F30-30EEA7E8421B}"/>
                </a:ext>
              </a:extLst>
            </p:cNvPr>
            <p:cNvSpPr/>
            <p:nvPr/>
          </p:nvSpPr>
          <p:spPr>
            <a:xfrm>
              <a:off x="6090637" y="4400211"/>
              <a:ext cx="1444516" cy="7488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Operadores lógicos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A8A0D49-BF77-13F3-836D-A5C58B3E7159}"/>
                </a:ext>
              </a:extLst>
            </p:cNvPr>
            <p:cNvGrpSpPr/>
            <p:nvPr/>
          </p:nvGrpSpPr>
          <p:grpSpPr>
            <a:xfrm>
              <a:off x="6369087" y="2970964"/>
              <a:ext cx="869133" cy="869133"/>
              <a:chOff x="5355315" y="2598344"/>
              <a:chExt cx="869133" cy="86913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755BFAA-EF2D-62FD-D4C5-7C5CE53FC0B8}"/>
                  </a:ext>
                </a:extLst>
              </p:cNvPr>
              <p:cNvSpPr/>
              <p:nvPr/>
            </p:nvSpPr>
            <p:spPr>
              <a:xfrm>
                <a:off x="5355315" y="2598344"/>
                <a:ext cx="869133" cy="86913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D90E1D0-97F6-4497-5BF0-DD926EAE5D17}"/>
                  </a:ext>
                </a:extLst>
              </p:cNvPr>
              <p:cNvGrpSpPr/>
              <p:nvPr/>
            </p:nvGrpSpPr>
            <p:grpSpPr>
              <a:xfrm>
                <a:off x="5500170" y="2756298"/>
                <a:ext cx="579422" cy="553223"/>
                <a:chOff x="3838669" y="3150606"/>
                <a:chExt cx="733713" cy="700537"/>
              </a:xfrm>
              <a:solidFill>
                <a:schemeClr val="bg1"/>
              </a:solidFill>
            </p:grpSpPr>
            <p:sp>
              <p:nvSpPr>
                <p:cNvPr id="14" name="Arrow: Up 13">
                  <a:extLst>
                    <a:ext uri="{FF2B5EF4-FFF2-40B4-BE49-F238E27FC236}">
                      <a16:creationId xmlns:a16="http://schemas.microsoft.com/office/drawing/2014/main" id="{61E88F85-6EA2-B59E-1BCC-BC00A4895157}"/>
                    </a:ext>
                  </a:extLst>
                </p:cNvPr>
                <p:cNvSpPr/>
                <p:nvPr/>
              </p:nvSpPr>
              <p:spPr>
                <a:xfrm>
                  <a:off x="3838669" y="3150606"/>
                  <a:ext cx="317253" cy="688063"/>
                </a:xfrm>
                <a:prstGeom prst="upArrow">
                  <a:avLst>
                    <a:gd name="adj1" fmla="val 50000"/>
                    <a:gd name="adj2" fmla="val 7853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Arrow: Up 14">
                  <a:extLst>
                    <a:ext uri="{FF2B5EF4-FFF2-40B4-BE49-F238E27FC236}">
                      <a16:creationId xmlns:a16="http://schemas.microsoft.com/office/drawing/2014/main" id="{7B79007E-3AD6-BF2E-B111-492471FF179F}"/>
                    </a:ext>
                  </a:extLst>
                </p:cNvPr>
                <p:cNvSpPr/>
                <p:nvPr/>
              </p:nvSpPr>
              <p:spPr>
                <a:xfrm flipV="1">
                  <a:off x="4255129" y="3163080"/>
                  <a:ext cx="317253" cy="688063"/>
                </a:xfrm>
                <a:prstGeom prst="upArrow">
                  <a:avLst>
                    <a:gd name="adj1" fmla="val 50000"/>
                    <a:gd name="adj2" fmla="val 7853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C6665AF-1771-52F1-C621-35A253BF5272}"/>
              </a:ext>
            </a:extLst>
          </p:cNvPr>
          <p:cNvSpPr/>
          <p:nvPr/>
        </p:nvSpPr>
        <p:spPr>
          <a:xfrm>
            <a:off x="4711502" y="4400211"/>
            <a:ext cx="1520972" cy="775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Operadores aritméticos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FF1212-A7CD-DA76-D5CF-3E764BFA1E2A}"/>
              </a:ext>
            </a:extLst>
          </p:cNvPr>
          <p:cNvGrpSpPr/>
          <p:nvPr/>
        </p:nvGrpSpPr>
        <p:grpSpPr>
          <a:xfrm>
            <a:off x="5042994" y="2897699"/>
            <a:ext cx="869133" cy="1015663"/>
            <a:chOff x="2752254" y="2512977"/>
            <a:chExt cx="869133" cy="1015663"/>
          </a:xfrm>
          <a:solidFill>
            <a:schemeClr val="bg1">
              <a:lumMod val="85000"/>
            </a:schemeClr>
          </a:soli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F3B23B1-D410-015C-B81C-23603CDF31B4}"/>
                </a:ext>
              </a:extLst>
            </p:cNvPr>
            <p:cNvSpPr/>
            <p:nvPr/>
          </p:nvSpPr>
          <p:spPr>
            <a:xfrm>
              <a:off x="2752254" y="2593417"/>
              <a:ext cx="869133" cy="8691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89AE4C-4F65-AB67-5DC8-70EC31E40E8C}"/>
                </a:ext>
              </a:extLst>
            </p:cNvPr>
            <p:cNvSpPr txBox="1"/>
            <p:nvPr/>
          </p:nvSpPr>
          <p:spPr>
            <a:xfrm>
              <a:off x="2866831" y="2512977"/>
              <a:ext cx="6126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dirty="0">
                  <a:solidFill>
                    <a:schemeClr val="bg1"/>
                  </a:solidFill>
                </a:rPr>
                <a:t>#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25A8F2-FD83-5601-BBD6-7BBE1FD99AD0}"/>
              </a:ext>
            </a:extLst>
          </p:cNvPr>
          <p:cNvGrpSpPr/>
          <p:nvPr/>
        </p:nvGrpSpPr>
        <p:grpSpPr>
          <a:xfrm>
            <a:off x="9745736" y="2978758"/>
            <a:ext cx="1394776" cy="2417107"/>
            <a:chOff x="10642029" y="2970964"/>
            <a:chExt cx="1394776" cy="241710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F7A448-F738-66A4-0DF3-020FE47DBBE6}"/>
                </a:ext>
              </a:extLst>
            </p:cNvPr>
            <p:cNvSpPr/>
            <p:nvPr/>
          </p:nvSpPr>
          <p:spPr>
            <a:xfrm>
              <a:off x="10642029" y="4400211"/>
              <a:ext cx="1394776" cy="9878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/>
                  </a:solidFill>
                </a:rPr>
                <a:t>Especifica-dores de formato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4E2F08B-8D11-E860-C3C9-E5DA13B3B4D4}"/>
                </a:ext>
              </a:extLst>
            </p:cNvPr>
            <p:cNvGrpSpPr/>
            <p:nvPr/>
          </p:nvGrpSpPr>
          <p:grpSpPr>
            <a:xfrm>
              <a:off x="10912225" y="2970964"/>
              <a:ext cx="869133" cy="869133"/>
              <a:chOff x="9319031" y="3126678"/>
              <a:chExt cx="869133" cy="86913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B4AC442-A2D5-B702-09BA-86AC06615BD3}"/>
                  </a:ext>
                </a:extLst>
              </p:cNvPr>
              <p:cNvSpPr/>
              <p:nvPr/>
            </p:nvSpPr>
            <p:spPr>
              <a:xfrm>
                <a:off x="9319031" y="3126678"/>
                <a:ext cx="869133" cy="869133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/>
              </a:p>
            </p:txBody>
          </p:sp>
          <p:sp>
            <p:nvSpPr>
              <p:cNvPr id="21" name="Arrow: Bent-Up 20">
                <a:extLst>
                  <a:ext uri="{FF2B5EF4-FFF2-40B4-BE49-F238E27FC236}">
                    <a16:creationId xmlns:a16="http://schemas.microsoft.com/office/drawing/2014/main" id="{912AFB95-F357-7AAD-13C4-383705BA8387}"/>
                  </a:ext>
                </a:extLst>
              </p:cNvPr>
              <p:cNvSpPr/>
              <p:nvPr/>
            </p:nvSpPr>
            <p:spPr>
              <a:xfrm rot="5400000" flipV="1">
                <a:off x="9467154" y="3345484"/>
                <a:ext cx="514547" cy="442621"/>
              </a:xfrm>
              <a:prstGeom prst="bentUpArrow">
                <a:avLst>
                  <a:gd name="adj1" fmla="val 25000"/>
                  <a:gd name="adj2" fmla="val 25000"/>
                  <a:gd name="adj3" fmla="val 2715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32C414-0D6B-554E-2A2A-4F98EEA86A0A}"/>
              </a:ext>
            </a:extLst>
          </p:cNvPr>
          <p:cNvGrpSpPr/>
          <p:nvPr/>
        </p:nvGrpSpPr>
        <p:grpSpPr>
          <a:xfrm>
            <a:off x="8052896" y="2970964"/>
            <a:ext cx="1504888" cy="2214775"/>
            <a:chOff x="8313247" y="2970964"/>
            <a:chExt cx="1504888" cy="221477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BE1F74-77B5-9840-6AB5-F9B1151C0654}"/>
                </a:ext>
              </a:extLst>
            </p:cNvPr>
            <p:cNvSpPr/>
            <p:nvPr/>
          </p:nvSpPr>
          <p:spPr>
            <a:xfrm>
              <a:off x="8640656" y="2970964"/>
              <a:ext cx="869133" cy="86913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4800" dirty="0"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0</a:t>
              </a:r>
              <a:endParaRPr lang="en-US" sz="4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82981B-BA10-6B7A-C084-C2E9E65ADD9A}"/>
                </a:ext>
              </a:extLst>
            </p:cNvPr>
            <p:cNvSpPr/>
            <p:nvPr/>
          </p:nvSpPr>
          <p:spPr>
            <a:xfrm>
              <a:off x="8313247" y="4400211"/>
              <a:ext cx="1504888" cy="7855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Salida con formato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95CE2D7-3EDA-DD29-01E3-261A40E05B88}"/>
              </a:ext>
            </a:extLst>
          </p:cNvPr>
          <p:cNvSpPr txBox="1"/>
          <p:nvPr/>
        </p:nvSpPr>
        <p:spPr>
          <a:xfrm>
            <a:off x="72424" y="6557018"/>
            <a:ext cx="60975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de: https://insights.dice.com/wp-content/uploads/2018/01/Freelance-Developer-Dice.jpeg</a:t>
            </a:r>
          </a:p>
        </p:txBody>
      </p:sp>
    </p:spTree>
    <p:extLst>
      <p:ext uri="{BB962C8B-B14F-4D97-AF65-F5344CB8AC3E}">
        <p14:creationId xmlns:p14="http://schemas.microsoft.com/office/powerpoint/2010/main" val="17132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B54F9E4-73EC-5803-C251-20C8EB58177E}"/>
              </a:ext>
            </a:extLst>
          </p:cNvPr>
          <p:cNvSpPr/>
          <p:nvPr/>
        </p:nvSpPr>
        <p:spPr>
          <a:xfrm>
            <a:off x="-9053" y="-13580"/>
            <a:ext cx="12201053" cy="6871580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5277" h="6871580">
                <a:moveTo>
                  <a:pt x="0" y="3802455"/>
                </a:moveTo>
                <a:cubicBezTo>
                  <a:pt x="3063" y="4825497"/>
                  <a:pt x="6127" y="5848538"/>
                  <a:pt x="9190" y="6871580"/>
                </a:cubicBezTo>
                <a:lnTo>
                  <a:pt x="9587756" y="6871580"/>
                </a:lnTo>
                <a:cubicBezTo>
                  <a:pt x="10869490" y="5444149"/>
                  <a:pt x="11976608" y="4197789"/>
                  <a:pt x="12385277" y="2236205"/>
                </a:cubicBezTo>
                <a:lnTo>
                  <a:pt x="12385277" y="0"/>
                </a:lnTo>
                <a:lnTo>
                  <a:pt x="8265950" y="0"/>
                </a:lnTo>
                <a:cubicBezTo>
                  <a:pt x="8656733" y="4324539"/>
                  <a:pt x="2283555" y="4855675"/>
                  <a:pt x="0" y="3802455"/>
                </a:cubicBezTo>
                <a:close/>
              </a:path>
            </a:pathLst>
          </a:cu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600F7-1DA8-4B6F-94D5-F0D0A43E9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7398"/>
            <a:ext cx="9144000" cy="2858703"/>
          </a:xfrm>
        </p:spPr>
        <p:txBody>
          <a:bodyPr>
            <a:normAutofit/>
          </a:bodyPr>
          <a:lstStyle/>
          <a:p>
            <a:r>
              <a:rPr lang="es-ES" dirty="0"/>
              <a:t>Estructuras Secuenciales </a:t>
            </a:r>
            <a:br>
              <a:rPr lang="es-ES" dirty="0"/>
            </a:br>
            <a:r>
              <a:rPr lang="es-ES" dirty="0"/>
              <a:t>(II)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CF98275-87D9-43C9-83FC-5A90372C4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4109"/>
            <a:ext cx="9144000" cy="856649"/>
          </a:xfrm>
        </p:spPr>
        <p:txBody>
          <a:bodyPr>
            <a:normAutofit/>
          </a:bodyPr>
          <a:lstStyle/>
          <a:p>
            <a:r>
              <a:rPr lang="es-ES" sz="4400" b="1" dirty="0">
                <a:solidFill>
                  <a:schemeClr val="bg1">
                    <a:lumMod val="65000"/>
                  </a:schemeClr>
                </a:solidFill>
              </a:rPr>
              <a:t>Semana 02 – Sesión 04</a:t>
            </a:r>
            <a:endParaRPr lang="en-US" sz="4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7C684-06B1-44CA-9235-D863CE03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181"/>
            <a:ext cx="10515600" cy="785528"/>
          </a:xfrm>
        </p:spPr>
        <p:txBody>
          <a:bodyPr/>
          <a:lstStyle/>
          <a:p>
            <a:r>
              <a:rPr lang="es-ES" dirty="0"/>
              <a:t>Conocimientos previos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E97547-6358-4D01-A970-DA2F4BB592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484768"/>
            <a:ext cx="4919804" cy="4735057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s-ES" dirty="0"/>
              <a:t>Observa la imagen y completa la tabla: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4DF39-413F-41FB-80F6-1CF57DEA76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7</a:t>
            </a:fld>
            <a:endParaRPr lang="es-P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ACC329-DB00-F350-B7ED-C387EEB72C0F}"/>
              </a:ext>
            </a:extLst>
          </p:cNvPr>
          <p:cNvGrpSpPr/>
          <p:nvPr/>
        </p:nvGrpSpPr>
        <p:grpSpPr>
          <a:xfrm>
            <a:off x="6088078" y="1792580"/>
            <a:ext cx="5894938" cy="4394489"/>
            <a:chOff x="6088078" y="1348965"/>
            <a:chExt cx="5894938" cy="43944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654DEFE-473C-314C-4D2C-4436EB4AF996}"/>
                </a:ext>
              </a:extLst>
            </p:cNvPr>
            <p:cNvSpPr/>
            <p:nvPr/>
          </p:nvSpPr>
          <p:spPr>
            <a:xfrm>
              <a:off x="6088078" y="1348965"/>
              <a:ext cx="5808175" cy="4394489"/>
            </a:xfrm>
            <a:prstGeom prst="roundRect">
              <a:avLst>
                <a:gd name="adj" fmla="val 293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8BB45A7-4CAF-636C-0495-36EB86C48965}"/>
                </a:ext>
              </a:extLst>
            </p:cNvPr>
            <p:cNvSpPr/>
            <p:nvPr/>
          </p:nvSpPr>
          <p:spPr>
            <a:xfrm>
              <a:off x="8455937" y="3585173"/>
              <a:ext cx="154663" cy="24444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6ED3774-0CD9-1133-F366-CFD1A7DDB229}"/>
                </a:ext>
              </a:extLst>
            </p:cNvPr>
            <p:cNvSpPr/>
            <p:nvPr/>
          </p:nvSpPr>
          <p:spPr>
            <a:xfrm>
              <a:off x="9964094" y="3594226"/>
              <a:ext cx="154663" cy="24444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D793CC0-6D33-200F-9666-7E54695E7343}"/>
                </a:ext>
              </a:extLst>
            </p:cNvPr>
            <p:cNvSpPr/>
            <p:nvPr/>
          </p:nvSpPr>
          <p:spPr>
            <a:xfrm>
              <a:off x="8799968" y="3585173"/>
              <a:ext cx="154663" cy="2444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478605D-37BB-CC9F-A724-82C2BFE99CFC}"/>
                </a:ext>
              </a:extLst>
            </p:cNvPr>
            <p:cNvSpPr/>
            <p:nvPr/>
          </p:nvSpPr>
          <p:spPr>
            <a:xfrm>
              <a:off x="10447700" y="4546724"/>
              <a:ext cx="154663" cy="244444"/>
            </a:xfrm>
            <a:prstGeom prst="roundRect">
              <a:avLst/>
            </a:prstGeom>
            <a:solidFill>
              <a:srgbClr val="AFD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9D4493B-1149-8CF8-05CE-36FC4107C477}"/>
                </a:ext>
              </a:extLst>
            </p:cNvPr>
            <p:cNvSpPr/>
            <p:nvPr/>
          </p:nvSpPr>
          <p:spPr>
            <a:xfrm>
              <a:off x="11042964" y="4546724"/>
              <a:ext cx="154663" cy="244444"/>
            </a:xfrm>
            <a:prstGeom prst="roundRect">
              <a:avLst/>
            </a:prstGeom>
            <a:solidFill>
              <a:srgbClr val="AFD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CF9ABB1-50D3-B563-D175-A22E5EC6524D}"/>
                </a:ext>
              </a:extLst>
            </p:cNvPr>
            <p:cNvSpPr/>
            <p:nvPr/>
          </p:nvSpPr>
          <p:spPr>
            <a:xfrm>
              <a:off x="9539711" y="4546724"/>
              <a:ext cx="485494" cy="244444"/>
            </a:xfrm>
            <a:prstGeom prst="roundRect">
              <a:avLst/>
            </a:prstGeom>
            <a:solidFill>
              <a:srgbClr val="FF8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C5F95B9-4A08-A70A-884A-599584221F8B}"/>
                </a:ext>
              </a:extLst>
            </p:cNvPr>
            <p:cNvSpPr/>
            <p:nvPr/>
          </p:nvSpPr>
          <p:spPr>
            <a:xfrm>
              <a:off x="7103199" y="3404947"/>
              <a:ext cx="2922006" cy="20202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34EAF7-BCE7-647B-AED5-F391CACE4B69}"/>
                </a:ext>
              </a:extLst>
            </p:cNvPr>
            <p:cNvSpPr txBox="1"/>
            <p:nvPr/>
          </p:nvSpPr>
          <p:spPr>
            <a:xfrm>
              <a:off x="6096000" y="1410460"/>
              <a:ext cx="5887016" cy="4240580"/>
            </a:xfrm>
            <a:prstGeom prst="roundRect">
              <a:avLst>
                <a:gd name="adj" fmla="val 3884"/>
              </a:avLst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en-US" sz="1100" b="1" dirty="0" err="1">
                  <a:solidFill>
                    <a:schemeClr val="accent5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Proceso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CalculoPromedio</a:t>
              </a:r>
              <a:endParaRPr lang="en-US" sz="11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	</a:t>
              </a:r>
              <a:r>
                <a:rPr lang="en-US" sz="1100" b="1" dirty="0" err="1">
                  <a:solidFill>
                    <a:schemeClr val="accent5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Definir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numeroHijos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,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mesesTrabajo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</a:t>
              </a:r>
              <a:r>
                <a:rPr lang="en-US" sz="1100" b="1" dirty="0">
                  <a:solidFill>
                    <a:schemeClr val="accent5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Como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</a:t>
              </a:r>
              <a:r>
                <a:rPr lang="en-US" sz="1100" b="1" dirty="0" err="1">
                  <a:solidFill>
                    <a:schemeClr val="accent5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Entero</a:t>
              </a:r>
              <a:endParaRPr lang="en-US" sz="1100" b="1" dirty="0">
                <a:solidFill>
                  <a:schemeClr val="accent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	</a:t>
              </a:r>
              <a:r>
                <a:rPr lang="en-US" sz="1100" b="1" dirty="0" err="1">
                  <a:solidFill>
                    <a:schemeClr val="accent5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Definir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bono </a:t>
              </a:r>
              <a:r>
                <a:rPr lang="en-US" sz="1100" b="1" dirty="0">
                  <a:solidFill>
                    <a:schemeClr val="accent5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Como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</a:t>
              </a:r>
              <a:r>
                <a:rPr lang="en-US" sz="1100" b="1" dirty="0">
                  <a:solidFill>
                    <a:schemeClr val="accent5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Real</a:t>
              </a:r>
            </a:p>
            <a:p>
              <a:pPr>
                <a:spcAft>
                  <a:spcPts val="200"/>
                </a:spcAft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	</a:t>
              </a:r>
            </a:p>
            <a:p>
              <a:pPr>
                <a:spcAft>
                  <a:spcPts val="200"/>
                </a:spcAft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	</a:t>
              </a:r>
              <a:r>
                <a:rPr lang="en-US" sz="1100" b="1" dirty="0" err="1">
                  <a:solidFill>
                    <a:schemeClr val="accent5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Escribir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</a:t>
              </a:r>
              <a:r>
                <a:rPr lang="en-US" sz="1100" dirty="0">
                  <a:solidFill>
                    <a:schemeClr val="accent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"</a:t>
              </a:r>
              <a:r>
                <a:rPr lang="en-US" sz="1100" dirty="0" err="1">
                  <a:solidFill>
                    <a:schemeClr val="accent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Ingrese</a:t>
              </a:r>
              <a:r>
                <a:rPr lang="en-US" sz="1100" dirty="0">
                  <a:solidFill>
                    <a:schemeClr val="accent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</a:t>
              </a:r>
              <a:r>
                <a:rPr lang="en-US" sz="1100" dirty="0" err="1">
                  <a:solidFill>
                    <a:schemeClr val="accent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número</a:t>
              </a:r>
              <a:r>
                <a:rPr lang="en-US" sz="1100" dirty="0">
                  <a:solidFill>
                    <a:schemeClr val="accent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de </a:t>
              </a:r>
              <a:r>
                <a:rPr lang="en-US" sz="1100" dirty="0" err="1">
                  <a:solidFill>
                    <a:schemeClr val="accent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hijos</a:t>
              </a:r>
              <a:r>
                <a:rPr lang="en-US" sz="1100" dirty="0">
                  <a:solidFill>
                    <a:schemeClr val="accent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: "</a:t>
              </a:r>
            </a:p>
            <a:p>
              <a:pPr>
                <a:spcAft>
                  <a:spcPts val="200"/>
                </a:spcAft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	</a:t>
              </a:r>
              <a:r>
                <a:rPr lang="en-US" sz="1100" b="1" dirty="0">
                  <a:solidFill>
                    <a:schemeClr val="accent5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Leer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numeroHijos</a:t>
              </a:r>
              <a:endParaRPr lang="en-US" sz="11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	</a:t>
              </a:r>
            </a:p>
            <a:p>
              <a:pPr>
                <a:spcAft>
                  <a:spcPts val="200"/>
                </a:spcAft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	</a:t>
              </a:r>
              <a:r>
                <a:rPr lang="en-US" sz="1100" b="1" dirty="0" err="1">
                  <a:solidFill>
                    <a:schemeClr val="accent5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Escribir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</a:t>
              </a:r>
              <a:r>
                <a:rPr lang="en-US" sz="1100" dirty="0">
                  <a:solidFill>
                    <a:schemeClr val="accent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"</a:t>
              </a:r>
              <a:r>
                <a:rPr lang="en-US" sz="1100" dirty="0" err="1">
                  <a:solidFill>
                    <a:schemeClr val="accent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Ingrese</a:t>
              </a:r>
              <a:r>
                <a:rPr lang="en-US" sz="1100" dirty="0">
                  <a:solidFill>
                    <a:schemeClr val="accent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</a:t>
              </a:r>
              <a:r>
                <a:rPr lang="en-US" sz="1100" dirty="0" err="1">
                  <a:solidFill>
                    <a:schemeClr val="accent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número</a:t>
              </a:r>
              <a:r>
                <a:rPr lang="en-US" sz="1100" dirty="0">
                  <a:solidFill>
                    <a:schemeClr val="accent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meses </a:t>
              </a:r>
              <a:r>
                <a:rPr lang="en-US" sz="1100" dirty="0" err="1">
                  <a:solidFill>
                    <a:schemeClr val="accent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en</a:t>
              </a:r>
              <a:r>
                <a:rPr lang="en-US" sz="1100" dirty="0">
                  <a:solidFill>
                    <a:schemeClr val="accent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la </a:t>
              </a:r>
              <a:r>
                <a:rPr lang="en-US" sz="1100" dirty="0" err="1">
                  <a:solidFill>
                    <a:schemeClr val="accent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empresa</a:t>
              </a:r>
              <a:r>
                <a:rPr lang="en-US" sz="1100" dirty="0">
                  <a:solidFill>
                    <a:schemeClr val="accent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: "</a:t>
              </a:r>
            </a:p>
            <a:p>
              <a:pPr>
                <a:spcAft>
                  <a:spcPts val="200"/>
                </a:spcAft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	</a:t>
              </a:r>
              <a:r>
                <a:rPr lang="en-US" sz="1100" b="1" dirty="0">
                  <a:solidFill>
                    <a:schemeClr val="accent5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Leer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mesesTrabajo</a:t>
              </a:r>
              <a:endParaRPr lang="en-US" sz="11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	</a:t>
              </a:r>
            </a:p>
            <a:p>
              <a:pPr>
                <a:spcAft>
                  <a:spcPts val="200"/>
                </a:spcAft>
              </a:pPr>
              <a:r>
                <a:rPr lang="en-US" sz="1100" i="1" dirty="0">
                  <a:solidFill>
                    <a:schemeClr val="bg1">
                      <a:lumMod val="6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          // </a:t>
              </a:r>
              <a:r>
                <a:rPr lang="en-US" sz="1100" i="1" dirty="0" err="1">
                  <a:solidFill>
                    <a:schemeClr val="bg1">
                      <a:lumMod val="6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validamos</a:t>
              </a:r>
              <a:r>
                <a:rPr lang="en-US" sz="1100" i="1" dirty="0">
                  <a:solidFill>
                    <a:schemeClr val="bg1">
                      <a:lumMod val="6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</a:t>
              </a:r>
              <a:r>
                <a:rPr lang="en-US" sz="1100" i="1" dirty="0" err="1">
                  <a:solidFill>
                    <a:schemeClr val="bg1">
                      <a:lumMod val="6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los</a:t>
              </a:r>
              <a:r>
                <a:rPr lang="en-US" sz="1100" i="1" dirty="0">
                  <a:solidFill>
                    <a:schemeClr val="bg1">
                      <a:lumMod val="6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</a:t>
              </a:r>
              <a:r>
                <a:rPr lang="en-US" sz="1100" i="1" dirty="0" err="1">
                  <a:solidFill>
                    <a:schemeClr val="bg1">
                      <a:lumMod val="6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datos</a:t>
              </a:r>
              <a:r>
                <a:rPr lang="en-US" sz="1100" i="1" dirty="0">
                  <a:solidFill>
                    <a:schemeClr val="bg1">
                      <a:lumMod val="6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</a:t>
              </a:r>
              <a:r>
                <a:rPr lang="en-US" sz="1100" i="1" dirty="0" err="1">
                  <a:solidFill>
                    <a:schemeClr val="bg1">
                      <a:lumMod val="6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ingresados</a:t>
              </a:r>
              <a:endParaRPr lang="en-US" sz="1100" i="1" dirty="0">
                <a:solidFill>
                  <a:schemeClr val="bg1">
                    <a:lumMod val="6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	</a:t>
              </a:r>
              <a:r>
                <a:rPr lang="en-US" sz="1100" b="1" dirty="0">
                  <a:solidFill>
                    <a:schemeClr val="accent5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Si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mesesTrabajo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&gt; 6 Y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numeroHijos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&gt; 0 </a:t>
              </a:r>
              <a:r>
                <a:rPr lang="en-US" sz="1100" b="1" dirty="0" err="1">
                  <a:solidFill>
                    <a:schemeClr val="accent5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Entonces</a:t>
              </a:r>
              <a:endParaRPr lang="en-US" sz="1100" b="1" dirty="0">
                <a:solidFill>
                  <a:schemeClr val="accent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		</a:t>
              </a:r>
              <a:r>
                <a:rPr lang="en-US" sz="1100" b="1" dirty="0" err="1">
                  <a:solidFill>
                    <a:schemeClr val="accent5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Escribir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</a:t>
              </a:r>
              <a:r>
                <a:rPr lang="en-US" sz="1100" dirty="0">
                  <a:solidFill>
                    <a:schemeClr val="accent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"</a:t>
              </a:r>
              <a:r>
                <a:rPr lang="en-US" sz="1100" dirty="0" err="1">
                  <a:solidFill>
                    <a:schemeClr val="accent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Recibe</a:t>
              </a:r>
              <a:r>
                <a:rPr lang="en-US" sz="1100" dirty="0">
                  <a:solidFill>
                    <a:schemeClr val="accent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bono de </a:t>
              </a:r>
              <a:r>
                <a:rPr lang="en-US" sz="1100" dirty="0" err="1">
                  <a:solidFill>
                    <a:schemeClr val="accent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escolaridad</a:t>
              </a:r>
              <a:r>
                <a:rPr lang="en-US" sz="1100" dirty="0">
                  <a:solidFill>
                    <a:schemeClr val="accent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"</a:t>
              </a:r>
              <a:endParaRPr lang="en-US" sz="11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		bono = 600</a:t>
              </a:r>
            </a:p>
            <a:p>
              <a:pPr>
                <a:spcAft>
                  <a:spcPts val="200"/>
                </a:spcAft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		</a:t>
              </a:r>
            </a:p>
            <a:p>
              <a:pPr>
                <a:spcAft>
                  <a:spcPts val="200"/>
                </a:spcAft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		</a:t>
              </a:r>
              <a:r>
                <a:rPr lang="en-US" sz="1100" b="1" dirty="0">
                  <a:solidFill>
                    <a:schemeClr val="accent5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Si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(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numeroHijos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&gt; 2) </a:t>
              </a:r>
              <a:r>
                <a:rPr lang="en-US" sz="1100" b="1" dirty="0" err="1">
                  <a:solidFill>
                    <a:schemeClr val="accent5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Entonces</a:t>
              </a:r>
              <a:endParaRPr lang="en-US" sz="1100" b="1" dirty="0">
                <a:solidFill>
                  <a:schemeClr val="accent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			bono = </a:t>
              </a:r>
              <a:r>
                <a:rPr lang="en-US" sz="1100" dirty="0">
                  <a:solidFill>
                    <a:schemeClr val="tx2">
                      <a:lumMod val="2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redon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(bono + bono * 0.35)</a:t>
              </a:r>
            </a:p>
            <a:p>
              <a:pPr>
                <a:spcAft>
                  <a:spcPts val="200"/>
                </a:spcAft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		</a:t>
              </a:r>
              <a:r>
                <a:rPr lang="en-US" sz="1100" b="1" dirty="0" err="1">
                  <a:solidFill>
                    <a:schemeClr val="accent5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FinSi</a:t>
              </a:r>
              <a:endParaRPr lang="en-US" sz="1100" b="1" dirty="0">
                <a:solidFill>
                  <a:schemeClr val="accent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	</a:t>
              </a:r>
              <a:r>
                <a:rPr lang="en-US" sz="1100" b="1" dirty="0" err="1">
                  <a:solidFill>
                    <a:schemeClr val="accent5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FinSi</a:t>
              </a:r>
              <a:endParaRPr lang="en-US" sz="1100" b="1" dirty="0">
                <a:solidFill>
                  <a:schemeClr val="accent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	</a:t>
              </a:r>
            </a:p>
            <a:p>
              <a:pPr>
                <a:spcAft>
                  <a:spcPts val="200"/>
                </a:spcAft>
              </a:pPr>
              <a:r>
                <a:rPr lang="en-US" sz="1100" b="1" dirty="0" err="1">
                  <a:solidFill>
                    <a:schemeClr val="accent5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FinProceso</a:t>
              </a:r>
              <a:endParaRPr lang="en-US" sz="1100" b="1" dirty="0">
                <a:solidFill>
                  <a:schemeClr val="accent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</p:grp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09B3287-DE91-BCB4-5A37-195311F1F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869230"/>
              </p:ext>
            </p:extLst>
          </p:nvPr>
        </p:nvGraphicFramePr>
        <p:xfrm>
          <a:off x="971110" y="2862752"/>
          <a:ext cx="4587718" cy="321194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1722">
                  <a:extLst>
                    <a:ext uri="{9D8B030D-6E8A-4147-A177-3AD203B41FA5}">
                      <a16:colId xmlns:a16="http://schemas.microsoft.com/office/drawing/2014/main" val="3580359331"/>
                    </a:ext>
                  </a:extLst>
                </a:gridCol>
                <a:gridCol w="3385996">
                  <a:extLst>
                    <a:ext uri="{9D8B030D-6E8A-4147-A177-3AD203B41FA5}">
                      <a16:colId xmlns:a16="http://schemas.microsoft.com/office/drawing/2014/main" val="17741349"/>
                    </a:ext>
                  </a:extLst>
                </a:gridCol>
              </a:tblGrid>
              <a:tr h="423656"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/>
                        <a:t>Color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/>
                        <a:t>Tipo de elemento</a:t>
                      </a:r>
                      <a:endParaRPr 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445071"/>
                  </a:ext>
                </a:extLst>
              </a:tr>
              <a:tr h="5576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285907"/>
                  </a:ext>
                </a:extLst>
              </a:tr>
              <a:tr h="5576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798737"/>
                  </a:ext>
                </a:extLst>
              </a:tr>
              <a:tr h="5576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938353"/>
                  </a:ext>
                </a:extLst>
              </a:tr>
              <a:tr h="5576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600858"/>
                  </a:ext>
                </a:extLst>
              </a:tr>
              <a:tr h="5576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758700"/>
                  </a:ext>
                </a:extLst>
              </a:tr>
            </a:tbl>
          </a:graphicData>
        </a:graphic>
      </p:graphicFrame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EE1340F-F17A-9B31-93D4-517B9F72BB9F}"/>
              </a:ext>
            </a:extLst>
          </p:cNvPr>
          <p:cNvSpPr/>
          <p:nvPr/>
        </p:nvSpPr>
        <p:spPr>
          <a:xfrm>
            <a:off x="1244834" y="3394948"/>
            <a:ext cx="642835" cy="34029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5219FD2-8F1D-4CA1-26FB-0DDAC08BBFA1}"/>
              </a:ext>
            </a:extLst>
          </p:cNvPr>
          <p:cNvSpPr/>
          <p:nvPr/>
        </p:nvSpPr>
        <p:spPr>
          <a:xfrm>
            <a:off x="1244833" y="3960004"/>
            <a:ext cx="642835" cy="34029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CF2F99-87C4-2C87-3793-7E001ADAD23E}"/>
              </a:ext>
            </a:extLst>
          </p:cNvPr>
          <p:cNvSpPr/>
          <p:nvPr/>
        </p:nvSpPr>
        <p:spPr>
          <a:xfrm>
            <a:off x="1244834" y="4535882"/>
            <a:ext cx="642835" cy="34029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B8634C7-5390-95B5-8779-FB097AED802D}"/>
              </a:ext>
            </a:extLst>
          </p:cNvPr>
          <p:cNvSpPr/>
          <p:nvPr/>
        </p:nvSpPr>
        <p:spPr>
          <a:xfrm>
            <a:off x="1244833" y="5100938"/>
            <a:ext cx="642835" cy="340296"/>
          </a:xfrm>
          <a:prstGeom prst="roundRect">
            <a:avLst/>
          </a:prstGeom>
          <a:solidFill>
            <a:srgbClr val="8F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0536A4F-327B-C712-FCA0-F7F3F0B1F276}"/>
              </a:ext>
            </a:extLst>
          </p:cNvPr>
          <p:cNvSpPr/>
          <p:nvPr/>
        </p:nvSpPr>
        <p:spPr>
          <a:xfrm>
            <a:off x="1244833" y="5629346"/>
            <a:ext cx="642835" cy="340296"/>
          </a:xfrm>
          <a:prstGeom prst="roundRect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9663EF-11A0-076A-5A30-E347E0D1D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627" y="920103"/>
            <a:ext cx="745401" cy="730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7B0424-13E9-17D5-303C-3898AE35A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8644" y="1045027"/>
            <a:ext cx="5253356" cy="5253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61FBA0-0CED-4DB2-9F90-291CADA8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Logro de aprendizaje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37DCA-ED6E-428D-A48F-1565A2EA97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105808" cy="4373562"/>
          </a:xfrm>
        </p:spPr>
        <p:txBody>
          <a:bodyPr>
            <a:normAutofit/>
          </a:bodyPr>
          <a:lstStyle/>
          <a:p>
            <a:pPr marL="50800" indent="0">
              <a:lnSpc>
                <a:spcPct val="100000"/>
              </a:lnSpc>
              <a:buNone/>
            </a:pPr>
            <a:r>
              <a:rPr lang="es-ES" dirty="0">
                <a:solidFill>
                  <a:srgbClr val="00B050"/>
                </a:solidFill>
              </a:rPr>
              <a:t>Al finalizar la sesión, </a:t>
            </a:r>
            <a:r>
              <a:rPr lang="es-ES" dirty="0">
                <a:solidFill>
                  <a:schemeClr val="accent2"/>
                </a:solidFill>
              </a:rPr>
              <a:t>el estudiante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chemeClr val="accent1"/>
                </a:solidFill>
              </a:rPr>
              <a:t>desarrolla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chemeClr val="accent4"/>
                </a:solidFill>
              </a:rPr>
              <a:t>programas utilizando estructuras secuenciales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rgbClr val="C00000"/>
                </a:solidFill>
              </a:rPr>
              <a:t>mediante el uso del IDE Java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rgbClr val="7030A0"/>
                </a:solidFill>
              </a:rPr>
              <a:t>para resolver problemas sencillos con operaciones lógicas y relacionales.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AA4A-C973-4872-991F-677E20FF8B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8</a:t>
            </a:fld>
            <a:endParaRPr lang="es-P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DFA50-2D5F-464F-91EF-0F1911F9CA8D}"/>
              </a:ext>
            </a:extLst>
          </p:cNvPr>
          <p:cNvSpPr txBox="1"/>
          <p:nvPr/>
        </p:nvSpPr>
        <p:spPr>
          <a:xfrm>
            <a:off x="126748" y="6376940"/>
            <a:ext cx="1058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</a:rPr>
              <a:t>Imagen </a:t>
            </a:r>
            <a:r>
              <a:rPr lang="en-US" sz="900" dirty="0" err="1">
                <a:solidFill>
                  <a:schemeClr val="accent3"/>
                </a:solidFill>
              </a:rPr>
              <a:t>obtenida</a:t>
            </a:r>
            <a:r>
              <a:rPr lang="en-US" sz="900" dirty="0">
                <a:solidFill>
                  <a:schemeClr val="accent3"/>
                </a:solidFill>
              </a:rPr>
              <a:t> de:</a:t>
            </a:r>
            <a:br>
              <a:rPr lang="en-US" sz="900" dirty="0">
                <a:solidFill>
                  <a:schemeClr val="accent3"/>
                </a:solidFill>
              </a:rPr>
            </a:br>
            <a:r>
              <a:rPr lang="en-US" sz="900" dirty="0">
                <a:solidFill>
                  <a:schemeClr val="accent3"/>
                </a:solidFill>
              </a:rPr>
              <a:t>https://img.freepik.com/free-vector/clever-man-student-standing-books-stack-with-flag-self-learning-personal-improvement-knowledge-obtaining-educational-achievement_335657-3461.jpg</a:t>
            </a:r>
          </a:p>
        </p:txBody>
      </p:sp>
    </p:spTree>
    <p:extLst>
      <p:ext uri="{BB962C8B-B14F-4D97-AF65-F5344CB8AC3E}">
        <p14:creationId xmlns:p14="http://schemas.microsoft.com/office/powerpoint/2010/main" val="29481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D87FA7-0550-8D5B-34FB-FECF2503B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r="15589"/>
          <a:stretch/>
        </p:blipFill>
        <p:spPr>
          <a:xfrm>
            <a:off x="8112869" y="3575181"/>
            <a:ext cx="4079131" cy="3282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B7613-AEC1-4435-8375-CCB96C0E8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Utilidad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C16D3-358F-4224-9D29-22D3C58B56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9</a:t>
            </a:fld>
            <a:endParaRPr lang="es-P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378254-1DCE-E852-BEB1-333FE86E8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7581523" cy="3377587"/>
          </a:xfrm>
        </p:spPr>
        <p:txBody>
          <a:bodyPr>
            <a:normAutofit/>
          </a:bodyPr>
          <a:lstStyle/>
          <a:p>
            <a:r>
              <a:rPr lang="es-ES" sz="2400" dirty="0"/>
              <a:t>¿Qué muestra la imagen?</a:t>
            </a:r>
          </a:p>
          <a:p>
            <a:r>
              <a:rPr lang="es-ES" sz="2400" dirty="0"/>
              <a:t>¿Has visto este tipo de reportes? ¿En qué casos?</a:t>
            </a:r>
          </a:p>
          <a:p>
            <a:r>
              <a:rPr lang="en-US" sz="2400" dirty="0"/>
              <a:t>¿</a:t>
            </a:r>
            <a:r>
              <a:rPr lang="en-US" sz="2400" dirty="0" err="1"/>
              <a:t>Cómo</a:t>
            </a:r>
            <a:r>
              <a:rPr lang="en-US" sz="2400" dirty="0"/>
              <a:t> </a:t>
            </a:r>
            <a:r>
              <a:rPr lang="en-US" sz="2400" dirty="0" err="1"/>
              <a:t>crees</a:t>
            </a:r>
            <a:r>
              <a:rPr lang="en-US" sz="2400" dirty="0"/>
              <a:t> que se genera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tipo</a:t>
            </a:r>
            <a:r>
              <a:rPr lang="en-US" sz="2400" dirty="0"/>
              <a:t> de </a:t>
            </a:r>
            <a:r>
              <a:rPr lang="en-US" sz="2400" dirty="0" err="1"/>
              <a:t>reportes</a:t>
            </a:r>
            <a:r>
              <a:rPr lang="en-US" sz="2400" dirty="0"/>
              <a:t>?</a:t>
            </a:r>
          </a:p>
          <a:p>
            <a:r>
              <a:rPr lang="en-US" sz="2400" dirty="0"/>
              <a:t>¿</a:t>
            </a:r>
            <a:r>
              <a:rPr lang="en-US" sz="2400" dirty="0" err="1"/>
              <a:t>Consideras</a:t>
            </a:r>
            <a:r>
              <a:rPr lang="en-US" sz="2400" dirty="0"/>
              <a:t> que son </a:t>
            </a:r>
            <a:r>
              <a:rPr lang="en-US" sz="2400" dirty="0" err="1"/>
              <a:t>útiles</a:t>
            </a:r>
            <a:r>
              <a:rPr lang="en-US" sz="2400" dirty="0"/>
              <a:t>/</a:t>
            </a:r>
            <a:r>
              <a:rPr lang="en-US" sz="2400" dirty="0" err="1"/>
              <a:t>prácticos</a:t>
            </a:r>
            <a:r>
              <a:rPr lang="en-US" sz="2400" dirty="0"/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14EEF-0450-12B8-0728-235C53BC64D0}"/>
              </a:ext>
            </a:extLst>
          </p:cNvPr>
          <p:cNvGrpSpPr/>
          <p:nvPr/>
        </p:nvGrpSpPr>
        <p:grpSpPr>
          <a:xfrm>
            <a:off x="8610600" y="1293586"/>
            <a:ext cx="3257738" cy="4747338"/>
            <a:chOff x="8781861" y="1846263"/>
            <a:chExt cx="2743200" cy="40928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6FB224-4A04-2D9B-E8B5-2FBE279D722E}"/>
                </a:ext>
              </a:extLst>
            </p:cNvPr>
            <p:cNvSpPr/>
            <p:nvPr/>
          </p:nvSpPr>
          <p:spPr>
            <a:xfrm>
              <a:off x="8781861" y="1846263"/>
              <a:ext cx="2743200" cy="40928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D198EE6-1102-0650-4CCB-DDB64CB9CB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" r="1"/>
            <a:stretch/>
          </p:blipFill>
          <p:spPr bwMode="auto">
            <a:xfrm>
              <a:off x="8953875" y="2097150"/>
              <a:ext cx="2427083" cy="3514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D5A9BBA-17E0-A72D-51DD-816280634240}"/>
              </a:ext>
            </a:extLst>
          </p:cNvPr>
          <p:cNvSpPr txBox="1"/>
          <p:nvPr/>
        </p:nvSpPr>
        <p:spPr>
          <a:xfrm>
            <a:off x="838200" y="4655929"/>
            <a:ext cx="713467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indent="0">
              <a:buNone/>
            </a:pP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Programar</a:t>
            </a:r>
            <a:r>
              <a:rPr lang="en-US" sz="2800" dirty="0">
                <a:latin typeface="Helvetica" pitchFamily="2" charset="0"/>
              </a:rPr>
              <a:t> </a:t>
            </a:r>
            <a:r>
              <a:rPr lang="en-US" sz="2800" dirty="0" err="1">
                <a:latin typeface="Helvetica" pitchFamily="2" charset="0"/>
              </a:rPr>
              <a:t>usando</a:t>
            </a:r>
            <a:r>
              <a:rPr lang="en-US" sz="2800" dirty="0">
                <a:latin typeface="Helvetica" pitchFamily="2" charset="0"/>
              </a:rPr>
              <a:t> </a:t>
            </a:r>
            <a:r>
              <a:rPr lang="en-US" sz="2800" dirty="0" err="1">
                <a:latin typeface="Helvetica" pitchFamily="2" charset="0"/>
              </a:rPr>
              <a:t>estructuras</a:t>
            </a:r>
            <a:r>
              <a:rPr lang="en-US" sz="2800" dirty="0">
                <a:latin typeface="Helvetica" pitchFamily="2" charset="0"/>
              </a:rPr>
              <a:t> </a:t>
            </a:r>
            <a:r>
              <a:rPr lang="en-US" sz="2800" dirty="0" err="1">
                <a:latin typeface="Helvetica" pitchFamily="2" charset="0"/>
              </a:rPr>
              <a:t>secuenciales</a:t>
            </a:r>
            <a:r>
              <a:rPr lang="en-US" sz="2800" dirty="0">
                <a:latin typeface="Helvetica" pitchFamily="2" charset="0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Helvetica" pitchFamily="2" charset="0"/>
              </a:rPr>
              <a:t>la entrada y </a:t>
            </a:r>
            <a:r>
              <a:rPr lang="en-US" sz="2800" dirty="0" err="1">
                <a:solidFill>
                  <a:srgbClr val="00B050"/>
                </a:solidFill>
                <a:latin typeface="Helvetica" pitchFamily="2" charset="0"/>
              </a:rPr>
              <a:t>salida</a:t>
            </a:r>
            <a:r>
              <a:rPr lang="en-US" sz="2800" dirty="0">
                <a:solidFill>
                  <a:srgbClr val="00B050"/>
                </a:solidFill>
                <a:latin typeface="Helvetica" pitchFamily="2" charset="0"/>
              </a:rPr>
              <a:t> de </a:t>
            </a:r>
            <a:r>
              <a:rPr lang="en-US" sz="2800" dirty="0" err="1">
                <a:solidFill>
                  <a:srgbClr val="00B050"/>
                </a:solidFill>
                <a:latin typeface="Helvetica" pitchFamily="2" charset="0"/>
              </a:rPr>
              <a:t>datos</a:t>
            </a:r>
            <a:r>
              <a:rPr lang="en-US" sz="2800" dirty="0">
                <a:latin typeface="Helvetica" pitchFamily="2" charset="0"/>
              </a:rPr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para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elaborar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un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reporte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con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formato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246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TemaUTP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7267</TotalTime>
  <Words>1573</Words>
  <Application>Microsoft Office PowerPoint</Application>
  <PresentationFormat>Widescreen</PresentationFormat>
  <Paragraphs>227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JetBrains Mono</vt:lpstr>
      <vt:lpstr>Helvetica</vt:lpstr>
      <vt:lpstr>Arial</vt:lpstr>
      <vt:lpstr>TemaUTP</vt:lpstr>
      <vt:lpstr>Taller de Programación</vt:lpstr>
      <vt:lpstr>Dudas de la clase anterior</vt:lpstr>
      <vt:lpstr>Dudas de la clase anterior</vt:lpstr>
      <vt:lpstr>Dudas de la clase anterior</vt:lpstr>
      <vt:lpstr>Dudas de la clase anterior</vt:lpstr>
      <vt:lpstr>Estructuras Secuenciales  (II)</vt:lpstr>
      <vt:lpstr>Conocimientos previos</vt:lpstr>
      <vt:lpstr>Logro de aprendizaje</vt:lpstr>
      <vt:lpstr>Utilidad</vt:lpstr>
      <vt:lpstr>PowerPoint Presentation</vt:lpstr>
      <vt:lpstr>PowerPoint Presentation</vt:lpstr>
      <vt:lpstr>Clase Math</vt:lpstr>
      <vt:lpstr>Clase Math. Principales métodos.</vt:lpstr>
      <vt:lpstr>Clase Math. Ejemplos.</vt:lpstr>
      <vt:lpstr>PowerPoint Presentation</vt:lpstr>
      <vt:lpstr>Comentarios</vt:lpstr>
      <vt:lpstr>Comentarios. Ejemplo.</vt:lpstr>
      <vt:lpstr>PowerPoint Presentation</vt:lpstr>
      <vt:lpstr>Ejercicio 1</vt:lpstr>
      <vt:lpstr>Ejercicio 2</vt:lpstr>
      <vt:lpstr>Tarea grupal</vt:lpstr>
      <vt:lpstr>Resumen de la sesión</vt:lpstr>
      <vt:lpstr>Bibliografía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UTP - Taller Programación - Semana 02 - Sesión 04</dc:title>
  <dc:creator>jorgerodcas@hotmail.com</dc:creator>
  <cp:lastModifiedBy>Jorge Martín Rodríguez Castro</cp:lastModifiedBy>
  <cp:revision>252</cp:revision>
  <dcterms:modified xsi:type="dcterms:W3CDTF">2024-01-30T16:07:13Z</dcterms:modified>
</cp:coreProperties>
</file>